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3"/>
  </p:notesMasterIdLst>
  <p:sldIdLst>
    <p:sldId id="277" r:id="rId2"/>
    <p:sldId id="278" r:id="rId3"/>
    <p:sldId id="279" r:id="rId4"/>
    <p:sldId id="284" r:id="rId5"/>
    <p:sldId id="282" r:id="rId6"/>
    <p:sldId id="280" r:id="rId7"/>
    <p:sldId id="283" r:id="rId8"/>
    <p:sldId id="286" r:id="rId9"/>
    <p:sldId id="285" r:id="rId10"/>
    <p:sldId id="287" r:id="rId11"/>
    <p:sldId id="288" r:id="rId12"/>
    <p:sldId id="304" r:id="rId13"/>
    <p:sldId id="303" r:id="rId14"/>
    <p:sldId id="305" r:id="rId15"/>
    <p:sldId id="324" r:id="rId16"/>
    <p:sldId id="325" r:id="rId17"/>
    <p:sldId id="326" r:id="rId18"/>
    <p:sldId id="327" r:id="rId19"/>
    <p:sldId id="328" r:id="rId20"/>
    <p:sldId id="329" r:id="rId21"/>
    <p:sldId id="330" r:id="rId22"/>
    <p:sldId id="331" r:id="rId23"/>
    <p:sldId id="332" r:id="rId24"/>
    <p:sldId id="306" r:id="rId25"/>
    <p:sldId id="346" r:id="rId26"/>
    <p:sldId id="290" r:id="rId27"/>
    <p:sldId id="351" r:id="rId28"/>
    <p:sldId id="289" r:id="rId29"/>
    <p:sldId id="291" r:id="rId30"/>
    <p:sldId id="293" r:id="rId31"/>
    <p:sldId id="294" r:id="rId32"/>
    <p:sldId id="295" r:id="rId33"/>
    <p:sldId id="296" r:id="rId34"/>
    <p:sldId id="298" r:id="rId35"/>
    <p:sldId id="297" r:id="rId36"/>
    <p:sldId id="299" r:id="rId37"/>
    <p:sldId id="362" r:id="rId38"/>
    <p:sldId id="342" r:id="rId39"/>
    <p:sldId id="340" r:id="rId40"/>
    <p:sldId id="341" r:id="rId41"/>
    <p:sldId id="348" r:id="rId42"/>
    <p:sldId id="347" r:id="rId43"/>
    <p:sldId id="349" r:id="rId44"/>
    <p:sldId id="343" r:id="rId45"/>
    <p:sldId id="344" r:id="rId46"/>
    <p:sldId id="345" r:id="rId47"/>
    <p:sldId id="350" r:id="rId48"/>
    <p:sldId id="300" r:id="rId49"/>
    <p:sldId id="301" r:id="rId50"/>
    <p:sldId id="333" r:id="rId51"/>
    <p:sldId id="334" r:id="rId52"/>
    <p:sldId id="363" r:id="rId53"/>
    <p:sldId id="364" r:id="rId54"/>
    <p:sldId id="339" r:id="rId55"/>
    <p:sldId id="335" r:id="rId56"/>
    <p:sldId id="337" r:id="rId57"/>
    <p:sldId id="336" r:id="rId58"/>
    <p:sldId id="338" r:id="rId59"/>
    <p:sldId id="302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256" r:id="rId73"/>
    <p:sldId id="352" r:id="rId74"/>
    <p:sldId id="353" r:id="rId75"/>
    <p:sldId id="354" r:id="rId76"/>
    <p:sldId id="355" r:id="rId77"/>
    <p:sldId id="366" r:id="rId78"/>
    <p:sldId id="367" r:id="rId79"/>
    <p:sldId id="356" r:id="rId80"/>
    <p:sldId id="359" r:id="rId81"/>
    <p:sldId id="360" r:id="rId82"/>
    <p:sldId id="357" r:id="rId83"/>
    <p:sldId id="361" r:id="rId84"/>
    <p:sldId id="358" r:id="rId85"/>
    <p:sldId id="368" r:id="rId86"/>
    <p:sldId id="369" r:id="rId87"/>
    <p:sldId id="370" r:id="rId88"/>
    <p:sldId id="371" r:id="rId89"/>
    <p:sldId id="372" r:id="rId90"/>
    <p:sldId id="373" r:id="rId91"/>
    <p:sldId id="365" r:id="rId92"/>
    <p:sldId id="374" r:id="rId93"/>
    <p:sldId id="375" r:id="rId94"/>
    <p:sldId id="376" r:id="rId95"/>
    <p:sldId id="377" r:id="rId96"/>
    <p:sldId id="378" r:id="rId97"/>
    <p:sldId id="260" r:id="rId98"/>
    <p:sldId id="261" r:id="rId99"/>
    <p:sldId id="263" r:id="rId100"/>
    <p:sldId id="262" r:id="rId101"/>
    <p:sldId id="264" r:id="rId102"/>
    <p:sldId id="265" r:id="rId103"/>
    <p:sldId id="266" r:id="rId104"/>
    <p:sldId id="267" r:id="rId105"/>
    <p:sldId id="268" r:id="rId106"/>
    <p:sldId id="269" r:id="rId107"/>
    <p:sldId id="270" r:id="rId108"/>
    <p:sldId id="271" r:id="rId109"/>
    <p:sldId id="272" r:id="rId110"/>
    <p:sldId id="273" r:id="rId111"/>
    <p:sldId id="274" r:id="rId112"/>
    <p:sldId id="275" r:id="rId113"/>
    <p:sldId id="276" r:id="rId114"/>
    <p:sldId id="382" r:id="rId115"/>
    <p:sldId id="386" r:id="rId116"/>
    <p:sldId id="385" r:id="rId117"/>
    <p:sldId id="384" r:id="rId118"/>
    <p:sldId id="383" r:id="rId119"/>
    <p:sldId id="380" r:id="rId120"/>
    <p:sldId id="381" r:id="rId121"/>
    <p:sldId id="379" r:id="rId1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luru, Jitendra (Cognizant)" initials="AJ(" lastIdx="1" clrIdx="0">
    <p:extLst>
      <p:ext uri="{19B8F6BF-5375-455C-9EA6-DF929625EA0E}">
        <p15:presenceInfo xmlns:p15="http://schemas.microsoft.com/office/powerpoint/2012/main" userId="S-1-5-21-1178368992-402679808-390482200-18075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CCC"/>
    <a:srgbClr val="FF3399"/>
    <a:srgbClr val="00CC99"/>
    <a:srgbClr val="66FF99"/>
    <a:srgbClr val="FF99CC"/>
    <a:srgbClr val="FF7C80"/>
    <a:srgbClr val="FF9966"/>
    <a:srgbClr val="99FF33"/>
    <a:srgbClr val="FF0000"/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87774" autoAdjust="0"/>
  </p:normalViewPr>
  <p:slideViewPr>
    <p:cSldViewPr snapToGrid="0">
      <p:cViewPr varScale="1">
        <p:scale>
          <a:sx n="54" d="100"/>
          <a:sy n="54" d="100"/>
        </p:scale>
        <p:origin x="90" y="2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notesMaster" Target="notesMasters/notesMaster1.xml"/><Relationship Id="rId128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commentAuthors" Target="commentAuthor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4-16T16:11:11.035" idx="1">
    <p:pos x="10" y="10"/>
    <p:text/>
    <p:extLst>
      <p:ext uri="{C676402C-5697-4E1C-873F-D02D1690AC5C}">
        <p15:threadingInfo xmlns:p15="http://schemas.microsoft.com/office/powerpoint/2012/main" timeZoneBias="-33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2104F3-403C-4DAF-93F2-F39897E331D1}" type="datetimeFigureOut">
              <a:rPr lang="en-US" smtClean="0"/>
              <a:t>5/6/2019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BDE2BC-5F03-42A3-9874-DF24EBE847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8917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iki.jenkins-ci.org/display/JENKINS/GitHub+Integration+Plugin" TargetMode="External"/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BDE2BC-5F03-42A3-9874-DF24EBE8470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6659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BDE2BC-5F03-42A3-9874-DF24EBE8470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6924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BDE2BC-5F03-42A3-9874-DF24EBE8470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0968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BDE2BC-5F03-42A3-9874-DF24EBE8470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3132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BDE2BC-5F03-42A3-9874-DF24EBE8470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0852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BDE2BC-5F03-42A3-9874-DF24EBE8470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375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BDE2BC-5F03-42A3-9874-DF24EBE8470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0596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BDE2BC-5F03-42A3-9874-DF24EBE84706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067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BDE2BC-5F03-42A3-9874-DF24EBE84706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5411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BDE2BC-5F03-42A3-9874-DF24EBE84706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52286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cat /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etc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passwd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| cut -d : -f1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BDE2BC-5F03-42A3-9874-DF24EBE84706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4843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git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config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--global user.name "Jitendra A“</a:t>
            </a:r>
          </a:p>
          <a:p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git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config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--global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user.email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"jiten@edureka.com“</a:t>
            </a:r>
          </a:p>
          <a:p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git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config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–list</a:t>
            </a:r>
          </a:p>
          <a:p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By default, the </a:t>
            </a:r>
            <a:r>
              <a:rPr lang="en-US" dirty="0" err="1" smtClean="0"/>
              <a:t>git</a:t>
            </a:r>
            <a:r>
              <a:rPr lang="en-US" dirty="0" smtClean="0"/>
              <a:t> push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command doesn’t transfer tags to remote servers.</a:t>
            </a:r>
          </a:p>
          <a:p>
            <a:r>
              <a:rPr lang="en-US" dirty="0" err="1" smtClean="0"/>
              <a:t>git</a:t>
            </a:r>
            <a:r>
              <a:rPr lang="en-US" dirty="0" smtClean="0"/>
              <a:t> push origin v1.5</a:t>
            </a:r>
          </a:p>
          <a:p>
            <a:r>
              <a:rPr lang="en-US" dirty="0" err="1" smtClean="0"/>
              <a:t>git</a:t>
            </a:r>
            <a:r>
              <a:rPr lang="en-US" dirty="0" smtClean="0"/>
              <a:t> push origin –tags</a:t>
            </a:r>
          </a:p>
          <a:p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Delete tags</a:t>
            </a:r>
          </a:p>
          <a:p>
            <a:r>
              <a:rPr lang="en-US" dirty="0" err="1" smtClean="0"/>
              <a:t>git</a:t>
            </a:r>
            <a:r>
              <a:rPr lang="en-US" dirty="0" smtClean="0"/>
              <a:t> tag -d v1.4-lw</a:t>
            </a:r>
          </a:p>
          <a:p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Git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checkout</a:t>
            </a:r>
          </a:p>
          <a:p>
            <a:r>
              <a:rPr lang="en-US" dirty="0" err="1" smtClean="0"/>
              <a:t>git</a:t>
            </a:r>
            <a:r>
              <a:rPr lang="en-US" dirty="0" smtClean="0"/>
              <a:t> checkout 2.0.0</a:t>
            </a:r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dirty="0" smtClean="0"/>
          </a:p>
          <a:p>
            <a:r>
              <a:rPr lang="en-US" dirty="0" err="1" smtClean="0"/>
              <a:t>git</a:t>
            </a:r>
            <a:r>
              <a:rPr lang="en-US" dirty="0" smtClean="0"/>
              <a:t> checkout -b version2 v2.0.0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BDE2BC-5F03-42A3-9874-DF24EBE8470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317441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IMP XXX https://www.linuxtechi.com/install-configure-jenkins-on-centos-7-rhel-7/</a:t>
            </a:r>
          </a:p>
          <a:p>
            <a:r>
              <a:rPr lang="en-US" dirty="0" smtClean="0"/>
              <a:t> yum install java</a:t>
            </a:r>
          </a:p>
          <a:p>
            <a:r>
              <a:rPr lang="en-US" dirty="0" smtClean="0"/>
              <a:t> /bin/java</a:t>
            </a:r>
          </a:p>
          <a:p>
            <a:r>
              <a:rPr lang="en-US" dirty="0" smtClean="0"/>
              <a:t> </a:t>
            </a:r>
          </a:p>
          <a:p>
            <a:r>
              <a:rPr lang="en-US" dirty="0" smtClean="0"/>
              <a:t> yum install maven</a:t>
            </a:r>
          </a:p>
          <a:p>
            <a:r>
              <a:rPr lang="en-US" dirty="0" smtClean="0"/>
              <a:t> /bin/</a:t>
            </a:r>
            <a:r>
              <a:rPr lang="en-US" dirty="0" err="1" smtClean="0"/>
              <a:t>mvn</a:t>
            </a:r>
            <a:endParaRPr lang="en-US" dirty="0" smtClean="0"/>
          </a:p>
          <a:p>
            <a:r>
              <a:rPr lang="en-US" dirty="0" smtClean="0"/>
              <a:t> </a:t>
            </a:r>
          </a:p>
          <a:p>
            <a:r>
              <a:rPr lang="en-US" dirty="0" smtClean="0"/>
              <a:t> yum install </a:t>
            </a:r>
            <a:r>
              <a:rPr lang="en-US" dirty="0" err="1" smtClean="0"/>
              <a:t>git</a:t>
            </a:r>
            <a:endParaRPr lang="en-US" dirty="0" smtClean="0"/>
          </a:p>
          <a:p>
            <a:r>
              <a:rPr lang="en-US" dirty="0" smtClean="0"/>
              <a:t> /bin/</a:t>
            </a:r>
            <a:r>
              <a:rPr lang="en-US" dirty="0" err="1" smtClean="0"/>
              <a:t>git</a:t>
            </a:r>
            <a:endParaRPr lang="en-US" dirty="0" smtClean="0"/>
          </a:p>
          <a:p>
            <a:r>
              <a:rPr lang="en-US" dirty="0" smtClean="0"/>
              <a:t> </a:t>
            </a:r>
          </a:p>
          <a:p>
            <a:r>
              <a:rPr lang="en-US" dirty="0" smtClean="0"/>
              <a:t> JAVAHOME, MAVEN HOME and GIT EXECUTABLE PATH</a:t>
            </a:r>
          </a:p>
          <a:p>
            <a:r>
              <a:rPr lang="en-US" dirty="0" smtClean="0"/>
              <a:t> http://ec2-34-221-200-12.us-west-2.compute.amazonaws.com:8080/configureTools/</a:t>
            </a:r>
          </a:p>
          <a:p>
            <a:r>
              <a:rPr lang="en-US" dirty="0" smtClean="0"/>
              <a:t> 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 EC2 PASSWORD LOGIN</a:t>
            </a:r>
          </a:p>
          <a:p>
            <a:r>
              <a:rPr lang="en-US" dirty="0" smtClean="0"/>
              <a:t> https://aws.amazon.com/premiumsupport/knowledge-center/ec2-password-login/</a:t>
            </a:r>
          </a:p>
          <a:p>
            <a:r>
              <a:rPr lang="en-US" dirty="0" smtClean="0"/>
              <a:t> </a:t>
            </a:r>
          </a:p>
          <a:p>
            <a:r>
              <a:rPr lang="en-US" dirty="0" smtClean="0"/>
              <a:t> </a:t>
            </a:r>
          </a:p>
          <a:p>
            <a:r>
              <a:rPr lang="en-US" dirty="0" smtClean="0"/>
              <a:t> JENKINS DOWNLOAD</a:t>
            </a:r>
          </a:p>
          <a:p>
            <a:r>
              <a:rPr lang="en-US" dirty="0" smtClean="0"/>
              <a:t> https://jenkins.io/download/</a:t>
            </a:r>
          </a:p>
          <a:p>
            <a:r>
              <a:rPr lang="en-US" dirty="0" smtClean="0"/>
              <a:t> </a:t>
            </a:r>
          </a:p>
          <a:p>
            <a:r>
              <a:rPr lang="en-US" dirty="0" smtClean="0"/>
              <a:t> </a:t>
            </a:r>
          </a:p>
          <a:p>
            <a:r>
              <a:rPr lang="en-US" dirty="0" smtClean="0"/>
              <a:t> </a:t>
            </a:r>
          </a:p>
          <a:p>
            <a:r>
              <a:rPr lang="en-US" dirty="0" smtClean="0"/>
              <a:t> -</a:t>
            </a:r>
            <a:r>
              <a:rPr lang="en-US" dirty="0" err="1" smtClean="0"/>
              <a:t>aG</a:t>
            </a:r>
            <a:r>
              <a:rPr lang="en-US" dirty="0" smtClean="0"/>
              <a:t> </a:t>
            </a:r>
            <a:r>
              <a:rPr lang="en-US" dirty="0" err="1" smtClean="0"/>
              <a:t>docker</a:t>
            </a:r>
            <a:r>
              <a:rPr lang="en-US" dirty="0" smtClean="0"/>
              <a:t> centos</a:t>
            </a:r>
          </a:p>
          <a:p>
            <a:r>
              <a:rPr lang="en-US" dirty="0" smtClean="0"/>
              <a:t> echo "Current date is $(date)"</a:t>
            </a:r>
          </a:p>
          <a:p>
            <a:r>
              <a:rPr lang="en-US" dirty="0" smtClean="0"/>
              <a:t> </a:t>
            </a:r>
          </a:p>
          <a:p>
            <a:r>
              <a:rPr lang="en-US" dirty="0" smtClean="0"/>
              <a:t> </a:t>
            </a:r>
            <a:r>
              <a:rPr lang="en-US" dirty="0" err="1" smtClean="0"/>
              <a:t>docker</a:t>
            </a:r>
            <a:r>
              <a:rPr lang="en-US" dirty="0" smtClean="0"/>
              <a:t> exec -it </a:t>
            </a:r>
            <a:r>
              <a:rPr lang="en-US" dirty="0" err="1" smtClean="0"/>
              <a:t>containername</a:t>
            </a:r>
            <a:r>
              <a:rPr lang="en-US" dirty="0" smtClean="0"/>
              <a:t> bash</a:t>
            </a:r>
          </a:p>
          <a:p>
            <a:r>
              <a:rPr lang="en-US" dirty="0" smtClean="0"/>
              <a:t> </a:t>
            </a:r>
          </a:p>
          <a:p>
            <a:r>
              <a:rPr lang="en-US" dirty="0" smtClean="0"/>
              <a:t> Variables </a:t>
            </a:r>
          </a:p>
          <a:p>
            <a:r>
              <a:rPr lang="en-US" dirty="0" smtClean="0"/>
              <a:t> NAME=Jitendra</a:t>
            </a:r>
          </a:p>
          <a:p>
            <a:r>
              <a:rPr lang="en-US" dirty="0" smtClean="0"/>
              <a:t> echo $NAME</a:t>
            </a:r>
          </a:p>
          <a:p>
            <a:r>
              <a:rPr lang="en-US" dirty="0" smtClean="0"/>
              <a:t> Jitendra</a:t>
            </a:r>
          </a:p>
          <a:p>
            <a:r>
              <a:rPr lang="en-US" dirty="0" smtClean="0"/>
              <a:t> </a:t>
            </a:r>
          </a:p>
          <a:p>
            <a:r>
              <a:rPr lang="en-US" dirty="0" smtClean="0"/>
              <a:t> echo "Hello $NAME, Current date and time is $(date)"</a:t>
            </a:r>
          </a:p>
          <a:p>
            <a:r>
              <a:rPr lang="en-US" dirty="0" smtClean="0"/>
              <a:t> </a:t>
            </a:r>
          </a:p>
          <a:p>
            <a:r>
              <a:rPr lang="en-US" dirty="0" smtClean="0"/>
              <a:t> Redirection to file</a:t>
            </a:r>
          </a:p>
          <a:p>
            <a:r>
              <a:rPr lang="en-US" dirty="0" smtClean="0"/>
              <a:t> echo "Hello $NAME, Current date and time is $(date)" /</a:t>
            </a:r>
            <a:r>
              <a:rPr lang="en-US" dirty="0" err="1" smtClean="0"/>
              <a:t>tmp</a:t>
            </a:r>
            <a:r>
              <a:rPr lang="en-US" dirty="0" smtClean="0"/>
              <a:t>/info</a:t>
            </a:r>
          </a:p>
          <a:p>
            <a:r>
              <a:rPr lang="en-US" dirty="0" smtClean="0"/>
              <a:t> </a:t>
            </a:r>
          </a:p>
          <a:p>
            <a:r>
              <a:rPr lang="en-US" dirty="0" smtClean="0"/>
              <a:t> **** Remember username and password for </a:t>
            </a:r>
            <a:r>
              <a:rPr lang="en-US" dirty="0" err="1" smtClean="0"/>
              <a:t>linux</a:t>
            </a:r>
            <a:r>
              <a:rPr lang="en-US" dirty="0" smtClean="0"/>
              <a:t> in AWS</a:t>
            </a:r>
          </a:p>
          <a:p>
            <a:r>
              <a:rPr lang="en-US" dirty="0" smtClean="0"/>
              <a:t> </a:t>
            </a:r>
          </a:p>
          <a:p>
            <a:r>
              <a:rPr lang="en-US" dirty="0" smtClean="0"/>
              <a:t> vi script.sh</a:t>
            </a:r>
          </a:p>
          <a:p>
            <a:r>
              <a:rPr lang="en-US" dirty="0" smtClean="0"/>
              <a:t> #!/bin/bash</a:t>
            </a:r>
          </a:p>
          <a:p>
            <a:r>
              <a:rPr lang="en-US" dirty="0" smtClean="0"/>
              <a:t> echo Hello, $FIRSTNAME $LASTNAME</a:t>
            </a:r>
          </a:p>
          <a:p>
            <a:r>
              <a:rPr lang="en-US" dirty="0" smtClean="0"/>
              <a:t> </a:t>
            </a:r>
          </a:p>
          <a:p>
            <a:r>
              <a:rPr lang="en-US" dirty="0" smtClean="0"/>
              <a:t> execute this script </a:t>
            </a:r>
            <a:r>
              <a:rPr lang="en-US" dirty="0" err="1" smtClean="0"/>
              <a:t>i</a:t>
            </a:r>
            <a:r>
              <a:rPr lang="en-US" dirty="0" smtClean="0"/>
              <a:t> will have an error</a:t>
            </a:r>
          </a:p>
          <a:p>
            <a:r>
              <a:rPr lang="en-US" dirty="0" smtClean="0"/>
              <a:t> </a:t>
            </a:r>
          </a:p>
          <a:p>
            <a:r>
              <a:rPr lang="en-US" dirty="0" smtClean="0"/>
              <a:t> </a:t>
            </a:r>
            <a:r>
              <a:rPr lang="en-US" dirty="0" err="1" smtClean="0"/>
              <a:t>chmod</a:t>
            </a:r>
            <a:r>
              <a:rPr lang="en-US" dirty="0" smtClean="0"/>
              <a:t> +x script.sh</a:t>
            </a:r>
          </a:p>
          <a:p>
            <a:r>
              <a:rPr lang="en-US" dirty="0" smtClean="0"/>
              <a:t> </a:t>
            </a:r>
          </a:p>
          <a:p>
            <a:r>
              <a:rPr lang="en-US" dirty="0" smtClean="0"/>
              <a:t> ./script.sh</a:t>
            </a:r>
          </a:p>
          <a:p>
            <a:r>
              <a:rPr lang="en-US" dirty="0" smtClean="0"/>
              <a:t> Hello,</a:t>
            </a:r>
          </a:p>
          <a:p>
            <a:r>
              <a:rPr lang="en-US" dirty="0" smtClean="0"/>
              <a:t> </a:t>
            </a:r>
          </a:p>
          <a:p>
            <a:r>
              <a:rPr lang="en-US" dirty="0" smtClean="0"/>
              <a:t> ./script.sh Jitendra A</a:t>
            </a:r>
          </a:p>
          <a:p>
            <a:r>
              <a:rPr lang="en-US" dirty="0" smtClean="0"/>
              <a:t> </a:t>
            </a:r>
          </a:p>
          <a:p>
            <a:r>
              <a:rPr lang="en-US" dirty="0" smtClean="0"/>
              <a:t> #!/bin/bash</a:t>
            </a:r>
          </a:p>
          <a:p>
            <a:r>
              <a:rPr lang="en-US" dirty="0" smtClean="0"/>
              <a:t> </a:t>
            </a:r>
          </a:p>
          <a:p>
            <a:r>
              <a:rPr lang="en-US" dirty="0" smtClean="0"/>
              <a:t> FIRSTNAME=$1</a:t>
            </a:r>
          </a:p>
          <a:p>
            <a:r>
              <a:rPr lang="en-US" dirty="0" smtClean="0"/>
              <a:t> LASTNAME=$2</a:t>
            </a:r>
          </a:p>
          <a:p>
            <a:r>
              <a:rPr lang="en-US" dirty="0" smtClean="0"/>
              <a:t> echo Hello, $FIRSTNAME $LASTNAME</a:t>
            </a:r>
          </a:p>
          <a:p>
            <a:endParaRPr lang="en-US" dirty="0" smtClean="0"/>
          </a:p>
          <a:p>
            <a:r>
              <a:rPr lang="en-US" dirty="0" smtClean="0"/>
              <a:t> How to we configure parameters rather than passing it to script </a:t>
            </a:r>
            <a:r>
              <a:rPr lang="en-US" dirty="0" err="1" smtClean="0"/>
              <a:t>commandline</a:t>
            </a:r>
            <a:endParaRPr lang="en-US" dirty="0" smtClean="0"/>
          </a:p>
          <a:p>
            <a:r>
              <a:rPr lang="en-US" dirty="0" smtClean="0"/>
              <a:t> </a:t>
            </a:r>
          </a:p>
          <a:p>
            <a:r>
              <a:rPr lang="en-US" dirty="0" smtClean="0"/>
              <a:t> </a:t>
            </a:r>
            <a:r>
              <a:rPr lang="en-US" dirty="0" err="1" smtClean="0"/>
              <a:t>Selete</a:t>
            </a:r>
            <a:r>
              <a:rPr lang="en-US" dirty="0" smtClean="0"/>
              <a:t> Parameters checkbox</a:t>
            </a:r>
          </a:p>
          <a:p>
            <a:r>
              <a:rPr lang="en-US" dirty="0" smtClean="0"/>
              <a:t> </a:t>
            </a:r>
          </a:p>
          <a:p>
            <a:r>
              <a:rPr lang="en-US" dirty="0" smtClean="0"/>
              <a:t> String </a:t>
            </a:r>
            <a:r>
              <a:rPr lang="en-US" dirty="0" err="1" smtClean="0"/>
              <a:t>Params</a:t>
            </a:r>
            <a:endParaRPr lang="en-US" dirty="0" smtClean="0"/>
          </a:p>
          <a:p>
            <a:r>
              <a:rPr lang="en-US" dirty="0" smtClean="0"/>
              <a:t> List </a:t>
            </a:r>
            <a:r>
              <a:rPr lang="en-US" dirty="0" err="1" smtClean="0"/>
              <a:t>Params</a:t>
            </a:r>
            <a:endParaRPr lang="en-US" dirty="0" smtClean="0"/>
          </a:p>
          <a:p>
            <a:r>
              <a:rPr lang="en-US" dirty="0" smtClean="0"/>
              <a:t> Boolean </a:t>
            </a:r>
            <a:r>
              <a:rPr lang="en-US" dirty="0" err="1" smtClean="0"/>
              <a:t>params</a:t>
            </a:r>
            <a:r>
              <a:rPr lang="en-US" dirty="0" smtClean="0"/>
              <a:t> </a:t>
            </a:r>
            <a:r>
              <a:rPr lang="en-US" dirty="0" err="1" smtClean="0"/>
              <a:t>etc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SSH Plugin</a:t>
            </a:r>
          </a:p>
          <a:p>
            <a:r>
              <a:rPr lang="en-US" dirty="0" smtClean="0"/>
              <a:t>Maven Integration</a:t>
            </a:r>
          </a:p>
          <a:p>
            <a:r>
              <a:rPr lang="en-US" dirty="0" smtClean="0"/>
              <a:t>Selenium Integration</a:t>
            </a:r>
          </a:p>
          <a:p>
            <a:r>
              <a:rPr lang="en-US" dirty="0" err="1" smtClean="0"/>
              <a:t>Git</a:t>
            </a:r>
            <a:r>
              <a:rPr lang="en-US" dirty="0" smtClean="0"/>
              <a:t> Integration</a:t>
            </a:r>
          </a:p>
          <a:p>
            <a:endParaRPr lang="en-US" dirty="0" smtClean="0"/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Hands On! Create your first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Jenkins Job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Redirect your first Job's output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Learn how to execute a bash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script from Jenkins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Add parameters to your Job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Learn how to create a Jenkins list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parameter with your script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Add basic logic and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boolean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parameters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Install the Maven Plugin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Install the GIT Plugin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Learn how to clone a GIT/GITHUB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repository from Jenkins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dirty="0" smtClean="0"/>
              <a:t>Execute test maven using Jenkins</a:t>
            </a:r>
          </a:p>
          <a:p>
            <a:endParaRPr lang="en-US" dirty="0" smtClean="0"/>
          </a:p>
          <a:p>
            <a:r>
              <a:rPr lang="en-US" dirty="0" smtClean="0"/>
              <a:t>When ever code is pushed</a:t>
            </a:r>
            <a:r>
              <a:rPr lang="en-US" baseline="0" dirty="0" smtClean="0"/>
              <a:t> to master trigger a maven job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BDE2BC-5F03-42A3-9874-DF24EBE84706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45930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Jenkins </a:t>
            </a:r>
            <a:r>
              <a:rPr lang="en-US" dirty="0" err="1" smtClean="0"/>
              <a:t>ssh</a:t>
            </a:r>
            <a:r>
              <a:rPr lang="en-US" dirty="0" smtClean="0"/>
              <a:t> plugin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Jenkins </a:t>
            </a:r>
            <a:r>
              <a:rPr lang="en-US" dirty="0" err="1" smtClean="0"/>
              <a:t>ssh</a:t>
            </a:r>
            <a:r>
              <a:rPr lang="en-US" dirty="0" smtClean="0"/>
              <a:t> slave plugin</a:t>
            </a:r>
          </a:p>
          <a:p>
            <a:r>
              <a:rPr lang="en-US" dirty="0" smtClean="0"/>
              <a:t>Jenkins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dsl</a:t>
            </a:r>
            <a:r>
              <a:rPr lang="en-US" baseline="0" dirty="0" smtClean="0"/>
              <a:t> plugin</a:t>
            </a:r>
          </a:p>
          <a:p>
            <a:endParaRPr lang="en-US" dirty="0" smtClean="0"/>
          </a:p>
          <a:p>
            <a:r>
              <a:rPr lang="en-US" dirty="0" smtClean="0"/>
              <a:t>Create your first Jenkins Job</a:t>
            </a:r>
          </a:p>
          <a:p>
            <a:endParaRPr lang="en-US" dirty="0" smtClean="0"/>
          </a:p>
          <a:p>
            <a:r>
              <a:rPr lang="en-US" dirty="0" smtClean="0"/>
              <a:t>echo “Hello Jenkins“</a:t>
            </a:r>
          </a:p>
          <a:p>
            <a:r>
              <a:rPr lang="en-US" dirty="0" smtClean="0"/>
              <a:t>echo "Current date is $(date)“</a:t>
            </a:r>
          </a:p>
          <a:p>
            <a:endParaRPr lang="en-US" dirty="0" smtClean="0"/>
          </a:p>
          <a:p>
            <a:r>
              <a:rPr lang="en-US" dirty="0" smtClean="0"/>
              <a:t>NAME=Jitendra</a:t>
            </a:r>
          </a:p>
          <a:p>
            <a:r>
              <a:rPr lang="en-US" dirty="0" smtClean="0"/>
              <a:t> echo $NAME</a:t>
            </a:r>
          </a:p>
          <a:p>
            <a:endParaRPr lang="en-US" dirty="0" smtClean="0"/>
          </a:p>
          <a:p>
            <a:r>
              <a:rPr lang="en-US" dirty="0" smtClean="0"/>
              <a:t>echo "Hello $NAME, Current date and time is $(date)“</a:t>
            </a:r>
          </a:p>
          <a:p>
            <a:endParaRPr lang="en-US" dirty="0" smtClean="0"/>
          </a:p>
          <a:p>
            <a:r>
              <a:rPr lang="en-US" dirty="0" smtClean="0"/>
              <a:t>echo "Hello $NAME, Current date and time is $(date)" /</a:t>
            </a:r>
            <a:r>
              <a:rPr lang="en-US" dirty="0" err="1" smtClean="0"/>
              <a:t>tmp</a:t>
            </a:r>
            <a:r>
              <a:rPr lang="en-US" dirty="0" smtClean="0"/>
              <a:t>/info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Redirect your first Job's output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 vi script.sh</a:t>
            </a:r>
          </a:p>
          <a:p>
            <a:r>
              <a:rPr lang="en-US" dirty="0" smtClean="0"/>
              <a:t> #!/bin/bash</a:t>
            </a:r>
          </a:p>
          <a:p>
            <a:r>
              <a:rPr lang="en-US" dirty="0" smtClean="0"/>
              <a:t> echo Hello, $FIRSTNAME $LASTNAME</a:t>
            </a:r>
          </a:p>
          <a:p>
            <a:r>
              <a:rPr lang="en-US" dirty="0" smtClean="0"/>
              <a:t> </a:t>
            </a:r>
          </a:p>
          <a:p>
            <a:r>
              <a:rPr lang="en-US" dirty="0" smtClean="0"/>
              <a:t> execute this script </a:t>
            </a:r>
            <a:r>
              <a:rPr lang="en-US" dirty="0" err="1" smtClean="0"/>
              <a:t>i</a:t>
            </a:r>
            <a:r>
              <a:rPr lang="en-US" dirty="0" smtClean="0"/>
              <a:t> will have an error</a:t>
            </a:r>
          </a:p>
          <a:p>
            <a:r>
              <a:rPr lang="en-US" dirty="0" smtClean="0"/>
              <a:t> </a:t>
            </a:r>
          </a:p>
          <a:p>
            <a:r>
              <a:rPr lang="en-US" dirty="0" smtClean="0"/>
              <a:t> </a:t>
            </a:r>
            <a:r>
              <a:rPr lang="en-US" dirty="0" err="1" smtClean="0"/>
              <a:t>chmod</a:t>
            </a:r>
            <a:r>
              <a:rPr lang="en-US" dirty="0" smtClean="0"/>
              <a:t> +x script.sh</a:t>
            </a:r>
          </a:p>
          <a:p>
            <a:r>
              <a:rPr lang="en-US" dirty="0" smtClean="0"/>
              <a:t> </a:t>
            </a:r>
          </a:p>
          <a:p>
            <a:r>
              <a:rPr lang="en-US" dirty="0" smtClean="0"/>
              <a:t> ./script.sh</a:t>
            </a:r>
          </a:p>
          <a:p>
            <a:r>
              <a:rPr lang="en-US" dirty="0" smtClean="0"/>
              <a:t> Hello,</a:t>
            </a:r>
          </a:p>
          <a:p>
            <a:r>
              <a:rPr lang="en-US" dirty="0" smtClean="0"/>
              <a:t> </a:t>
            </a:r>
          </a:p>
          <a:p>
            <a:r>
              <a:rPr lang="en-US" dirty="0" smtClean="0"/>
              <a:t> ./script.sh Jitendra A</a:t>
            </a:r>
          </a:p>
          <a:p>
            <a:r>
              <a:rPr lang="en-US" dirty="0" smtClean="0"/>
              <a:t> </a:t>
            </a:r>
          </a:p>
          <a:p>
            <a:r>
              <a:rPr lang="en-US" dirty="0" smtClean="0"/>
              <a:t> #!/bin/bash</a:t>
            </a:r>
          </a:p>
          <a:p>
            <a:r>
              <a:rPr lang="en-US" dirty="0" smtClean="0"/>
              <a:t> </a:t>
            </a:r>
          </a:p>
          <a:p>
            <a:r>
              <a:rPr lang="en-US" dirty="0" smtClean="0"/>
              <a:t> FIRSTNAME=$1</a:t>
            </a:r>
          </a:p>
          <a:p>
            <a:r>
              <a:rPr lang="en-US" dirty="0" smtClean="0"/>
              <a:t> LASTNAME=$2</a:t>
            </a:r>
          </a:p>
          <a:p>
            <a:r>
              <a:rPr lang="en-US" dirty="0" smtClean="0"/>
              <a:t> echo Hello, $FIRSTNAME $LASTNAME</a:t>
            </a:r>
          </a:p>
          <a:p>
            <a:endParaRPr lang="en-US" dirty="0" smtClean="0"/>
          </a:p>
          <a:p>
            <a:r>
              <a:rPr lang="en-US" dirty="0" smtClean="0"/>
              <a:t>Jenkins</a:t>
            </a:r>
            <a:r>
              <a:rPr lang="en-US" baseline="0" dirty="0" smtClean="0"/>
              <a:t> With GIT</a:t>
            </a:r>
            <a:endParaRPr lang="en-US" dirty="0" smtClean="0"/>
          </a:p>
          <a:p>
            <a:r>
              <a:rPr lang="en-US" dirty="0" smtClean="0"/>
              <a:t>Jenkins With Maven</a:t>
            </a:r>
          </a:p>
          <a:p>
            <a:endParaRPr lang="en-US" dirty="0" smtClean="0"/>
          </a:p>
          <a:p>
            <a:endParaRPr lang="en-US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Manage Jenkins</a:t>
            </a:r>
          </a:p>
          <a:p>
            <a:r>
              <a:rPr lang="en-US" dirty="0" smtClean="0"/>
              <a:t>Manage</a:t>
            </a:r>
            <a:r>
              <a:rPr lang="en-US" baseline="0" dirty="0" smtClean="0"/>
              <a:t> Nodes</a:t>
            </a:r>
          </a:p>
          <a:p>
            <a:r>
              <a:rPr lang="en-US" baseline="0" dirty="0" smtClean="0"/>
              <a:t>New Node</a:t>
            </a:r>
          </a:p>
          <a:p>
            <a:r>
              <a:rPr lang="en-US" baseline="0" dirty="0" smtClean="0"/>
              <a:t>Enter root </a:t>
            </a:r>
            <a:r>
              <a:rPr lang="en-US" baseline="0" dirty="0" err="1" smtClean="0"/>
              <a:t>dir</a:t>
            </a:r>
            <a:r>
              <a:rPr lang="en-US" baseline="0" dirty="0" smtClean="0"/>
              <a:t> in new node /</a:t>
            </a:r>
            <a:r>
              <a:rPr lang="en-US" baseline="0" dirty="0" err="1" smtClean="0"/>
              <a:t>var</a:t>
            </a:r>
            <a:r>
              <a:rPr lang="en-US" baseline="0" dirty="0" smtClean="0"/>
              <a:t>/lib/Jenkins</a:t>
            </a:r>
          </a:p>
          <a:p>
            <a:r>
              <a:rPr lang="en-US" baseline="0" dirty="0" smtClean="0"/>
              <a:t>Enter Host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172.31.22.250</a:t>
            </a:r>
          </a:p>
          <a:p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Enter Credentials – Go to add credentials page and add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ssh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key and user</a:t>
            </a:r>
          </a:p>
          <a:p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Non verifying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Vefification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Strategy</a:t>
            </a:r>
          </a:p>
          <a:p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Add a label</a:t>
            </a:r>
          </a:p>
          <a:p>
            <a:endParaRPr lang="en-US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Launch Node  - &gt; </a:t>
            </a:r>
            <a:r>
              <a:rPr lang="en-US" dirty="0" smtClean="0"/>
              <a:t>Remote file system root /</a:t>
            </a:r>
            <a:r>
              <a:rPr lang="en-US" dirty="0" err="1" smtClean="0"/>
              <a:t>var</a:t>
            </a:r>
            <a:r>
              <a:rPr lang="en-US" dirty="0" smtClean="0"/>
              <a:t>/lib/</a:t>
            </a:r>
            <a:r>
              <a:rPr lang="en-US" dirty="0" err="1" smtClean="0"/>
              <a:t>jenkins</a:t>
            </a:r>
            <a:r>
              <a:rPr lang="en-US" dirty="0" smtClean="0"/>
              <a:t> does not exist</a:t>
            </a:r>
          </a:p>
          <a:p>
            <a:endParaRPr lang="en-US" baseline="0" dirty="0" smtClean="0"/>
          </a:p>
          <a:p>
            <a:r>
              <a:rPr lang="en-US" baseline="0" dirty="0" smtClean="0"/>
              <a:t>Go to the node and change permissions to </a:t>
            </a:r>
            <a:r>
              <a:rPr lang="en-US" baseline="0" dirty="0" err="1" smtClean="0"/>
              <a:t>chown</a:t>
            </a:r>
            <a:r>
              <a:rPr lang="en-US" baseline="0" dirty="0" smtClean="0"/>
              <a:t> –R </a:t>
            </a:r>
            <a:r>
              <a:rPr lang="en-US" baseline="0" dirty="0" err="1" smtClean="0"/>
              <a:t>centos:centos</a:t>
            </a:r>
            <a:r>
              <a:rPr lang="en-US" baseline="0" dirty="0" smtClean="0"/>
              <a:t> /</a:t>
            </a:r>
            <a:r>
              <a:rPr lang="en-US" baseline="0" dirty="0" err="1" smtClean="0"/>
              <a:t>var</a:t>
            </a:r>
            <a:r>
              <a:rPr lang="en-US" baseline="0" dirty="0" smtClean="0"/>
              <a:t>/lib/Jenkins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r>
              <a:rPr lang="en-US" sz="1200" b="0" i="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GitHub Integration Plugin</a:t>
            </a:r>
            <a:endParaRPr lang="en-US" sz="1200" b="0" i="0" u="sng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Manage Jenkins</a:t>
            </a:r>
          </a:p>
          <a:p>
            <a:r>
              <a:rPr lang="en-US" sz="1200" b="0" i="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Configure System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Published Jenkins URL http://ec2-3-17-76-189.us-east-2.compute.amazonaws.com:8080/</a:t>
            </a:r>
          </a:p>
          <a:p>
            <a:r>
              <a:rPr lang="en-US" sz="1200" b="0" i="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SAVE</a:t>
            </a:r>
          </a:p>
          <a:p>
            <a:endParaRPr lang="en-US" sz="1200" b="0" i="0" u="sng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https://github.com/project-blockbuster/DTHWebApplication</a:t>
            </a:r>
          </a:p>
          <a:p>
            <a:r>
              <a:rPr lang="en-US" sz="1200" b="0" i="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Settings</a:t>
            </a:r>
          </a:p>
          <a:p>
            <a:r>
              <a:rPr lang="en-US" sz="1200" b="0" i="0" u="sng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Webhooks</a:t>
            </a:r>
            <a:endParaRPr lang="en-US" sz="1200" b="0" i="0" u="sng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Payload URL http://ec2-18-221-190-221.us-east-2.compute.amazonaws.com:8080/github-webhook/</a:t>
            </a:r>
          </a:p>
          <a:p>
            <a:r>
              <a:rPr lang="en-US" sz="1200" b="0" i="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SAVE</a:t>
            </a:r>
          </a:p>
          <a:p>
            <a:endParaRPr lang="en-US" sz="1200" b="0" i="0" u="sng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u="sng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BDE2BC-5F03-42A3-9874-DF24EBE84706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93427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BDE2BC-5F03-42A3-9874-DF24EBE84706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08375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agent section specifies where the entire Pipeline, or a specific stage, will execute in the Jenkins environment depending on where the agent section is placed. </a:t>
            </a:r>
          </a:p>
          <a:p>
            <a:endParaRPr lang="en-US" dirty="0" smtClean="0"/>
          </a:p>
          <a:p>
            <a:r>
              <a:rPr lang="en-US" dirty="0" smtClean="0"/>
              <a:t>The section must be defined at the top-level inside the pipeline block, but stage-level usage is optional.</a:t>
            </a:r>
          </a:p>
          <a:p>
            <a:endParaRPr lang="en-US" dirty="0" smtClean="0"/>
          </a:p>
          <a:p>
            <a:r>
              <a:rPr lang="en-US" dirty="0" smtClean="0"/>
              <a:t>https://jenkins.io/doc/book/pipeline/syntax/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BDE2BC-5F03-42A3-9874-DF24EBE84706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05594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https://docs.docker.com/engine/docker-overview/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BDE2BC-5F03-42A3-9874-DF24EBE84706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40376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https://docs.docker.com/engine/docker-overview/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sudo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yum install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docker</a:t>
            </a:r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service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docker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start</a:t>
            </a:r>
          </a:p>
          <a:p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docker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run -it centos bash</a:t>
            </a:r>
          </a:p>
          <a:p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docker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images</a:t>
            </a:r>
          </a:p>
          <a:p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docker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ps</a:t>
            </a:r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docker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ps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–a</a:t>
            </a:r>
          </a:p>
          <a:p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docker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attach 58b07b100159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Ctrl + P + Q</a:t>
            </a:r>
          </a:p>
          <a:p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Manage a user-defined bridge</a:t>
            </a:r>
          </a:p>
          <a:p>
            <a:r>
              <a:rPr lang="en-US" dirty="0" err="1" smtClean="0"/>
              <a:t>docker</a:t>
            </a:r>
            <a:r>
              <a:rPr lang="en-US" dirty="0" smtClean="0"/>
              <a:t> network create my-net</a:t>
            </a:r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BDE2BC-5F03-42A3-9874-DF24EBE84706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72375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Cgroups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allow you to allocate resources — such as CPU time, system memory, network bandwidth, or combinations of these resources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BDE2BC-5F03-42A3-9874-DF24EBE84706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98626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Cgroups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allow you to allocate resources — such as CPU time, system memory, network bandwidth, or combinations of these resources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BDE2BC-5F03-42A3-9874-DF24EBE84706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0096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BDE2BC-5F03-42A3-9874-DF24EBE8470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7393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BDE2BC-5F03-42A3-9874-DF24EBE8470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4758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BDE2BC-5F03-42A3-9874-DF24EBE8470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3706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BDE2BC-5F03-42A3-9874-DF24EBE8470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0343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BDE2BC-5F03-42A3-9874-DF24EBE8470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0236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BDE2BC-5F03-42A3-9874-DF24EBE8470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619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BDE2BC-5F03-42A3-9874-DF24EBE8470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8086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6F316-C66D-4324-B493-6A5CF23415B6}" type="datetimeFigureOut">
              <a:rPr lang="en-US" smtClean="0"/>
              <a:t>5/6/2019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E02BE-A572-412B-8832-2D09FF74F0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58301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6F316-C66D-4324-B493-6A5CF23415B6}" type="datetimeFigureOut">
              <a:rPr lang="en-US" smtClean="0"/>
              <a:t>5/6/2019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E02BE-A572-412B-8832-2D09FF74F0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121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6F316-C66D-4324-B493-6A5CF23415B6}" type="datetimeFigureOut">
              <a:rPr lang="en-US" smtClean="0"/>
              <a:t>5/6/2019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E02BE-A572-412B-8832-2D09FF74F0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972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6F316-C66D-4324-B493-6A5CF23415B6}" type="datetimeFigureOut">
              <a:rPr lang="en-US" smtClean="0"/>
              <a:t>5/6/2019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E02BE-A572-412B-8832-2D09FF74F0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78445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6F316-C66D-4324-B493-6A5CF23415B6}" type="datetimeFigureOut">
              <a:rPr lang="en-US" smtClean="0"/>
              <a:t>5/6/2019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E02BE-A572-412B-8832-2D09FF74F0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2069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6F316-C66D-4324-B493-6A5CF23415B6}" type="datetimeFigureOut">
              <a:rPr lang="en-US" smtClean="0"/>
              <a:t>5/6/2019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E02BE-A572-412B-8832-2D09FF74F0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1553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6F316-C66D-4324-B493-6A5CF23415B6}" type="datetimeFigureOut">
              <a:rPr lang="en-US" smtClean="0"/>
              <a:t>5/6/2019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E02BE-A572-412B-8832-2D09FF74F0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2348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6F316-C66D-4324-B493-6A5CF23415B6}" type="datetimeFigureOut">
              <a:rPr lang="en-US" smtClean="0"/>
              <a:t>5/6/2019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E02BE-A572-412B-8832-2D09FF74F0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4084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6F316-C66D-4324-B493-6A5CF23415B6}" type="datetimeFigureOut">
              <a:rPr lang="en-US" smtClean="0"/>
              <a:t>5/6/2019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E02BE-A572-412B-8832-2D09FF74F0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6379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6F316-C66D-4324-B493-6A5CF23415B6}" type="datetimeFigureOut">
              <a:rPr lang="en-US" smtClean="0"/>
              <a:t>5/6/2019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E02BE-A572-412B-8832-2D09FF74F0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8651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6F316-C66D-4324-B493-6A5CF23415B6}" type="datetimeFigureOut">
              <a:rPr lang="en-US" smtClean="0"/>
              <a:t>5/6/2019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E02BE-A572-412B-8832-2D09FF74F0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7550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F6F316-C66D-4324-B493-6A5CF23415B6}" type="datetimeFigureOut">
              <a:rPr lang="en-US" smtClean="0"/>
              <a:t>5/6/2019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1E02BE-A572-412B-8832-2D09FF74F0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4354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jpeg"/><Relationship Id="rId7" Type="http://schemas.openxmlformats.org/officeDocument/2006/relationships/image" Target="../media/image5.jpeg"/><Relationship Id="rId12" Type="http://schemas.openxmlformats.org/officeDocument/2006/relationships/image" Target="../media/image1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jpe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jpe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7" Type="http://schemas.openxmlformats.org/officeDocument/2006/relationships/image" Target="../media/image132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1.png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3" Type="http://schemas.openxmlformats.org/officeDocument/2006/relationships/image" Target="../media/image135.png"/><Relationship Id="rId7" Type="http://schemas.openxmlformats.org/officeDocument/2006/relationships/image" Target="../media/image139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8.png"/><Relationship Id="rId5" Type="http://schemas.openxmlformats.org/officeDocument/2006/relationships/image" Target="../media/image137.png"/><Relationship Id="rId4" Type="http://schemas.openxmlformats.org/officeDocument/2006/relationships/image" Target="../media/image136.png"/><Relationship Id="rId9" Type="http://schemas.openxmlformats.org/officeDocument/2006/relationships/image" Target="../media/image141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0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3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9.png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jpg"/><Relationship Id="rId4" Type="http://schemas.openxmlformats.org/officeDocument/2006/relationships/image" Target="../media/image1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5.png"/><Relationship Id="rId7" Type="http://schemas.openxmlformats.org/officeDocument/2006/relationships/image" Target="../media/image22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25.png"/><Relationship Id="rId4" Type="http://schemas.openxmlformats.org/officeDocument/2006/relationships/image" Target="../media/image46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gi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69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jp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jpg"/><Relationship Id="rId3" Type="http://schemas.openxmlformats.org/officeDocument/2006/relationships/image" Target="../media/image76.jpeg"/><Relationship Id="rId7" Type="http://schemas.openxmlformats.org/officeDocument/2006/relationships/image" Target="../media/image80.png"/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30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23.gif"/><Relationship Id="rId4" Type="http://schemas.openxmlformats.org/officeDocument/2006/relationships/image" Target="../media/image17.jp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jpe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05.jpe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jpe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jpe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jpe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1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.png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5586501" y="3836467"/>
            <a:ext cx="4749079" cy="297305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7855853" y="142874"/>
            <a:ext cx="1332524" cy="133252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CICD</a:t>
            </a:r>
            <a:endParaRPr lang="en-US" sz="2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42874"/>
            <a:ext cx="2161972" cy="41654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DevOps</a:t>
            </a:r>
            <a:endParaRPr lang="en-US" dirty="0"/>
          </a:p>
        </p:txBody>
      </p:sp>
      <p:pic>
        <p:nvPicPr>
          <p:cNvPr id="6146" name="Picture 2" descr="Image result for java code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361" y="662237"/>
            <a:ext cx="2194564" cy="1534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Image result for repository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2882" y="702601"/>
            <a:ext cx="2136853" cy="1494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0" name="Picture 16" descr="Image result for jenkins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7957" y="1098227"/>
            <a:ext cx="2308313" cy="1520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2" name="Picture 18" descr="Image result for code packag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768767" y="1507327"/>
            <a:ext cx="1227786" cy="1227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3677187" y="258943"/>
            <a:ext cx="27971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VERSION CONTROL (GIT)</a:t>
            </a:r>
            <a:endParaRPr lang="en-US" sz="2000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0" y="2391913"/>
            <a:ext cx="301633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DEVELOPER WRITES CODE </a:t>
            </a:r>
          </a:p>
          <a:p>
            <a:r>
              <a:rPr lang="en-US" sz="2000" b="1" dirty="0"/>
              <a:t>	 </a:t>
            </a:r>
            <a:r>
              <a:rPr lang="en-US" sz="2000" b="1" dirty="0" smtClean="0"/>
              <a:t>        &amp; </a:t>
            </a:r>
          </a:p>
          <a:p>
            <a:r>
              <a:rPr lang="en-US" sz="2000" b="1" dirty="0" smtClean="0"/>
              <a:t>                 UNIT TEST</a:t>
            </a:r>
            <a:endParaRPr lang="en-US" sz="2000" b="1" dirty="0"/>
          </a:p>
        </p:txBody>
      </p:sp>
      <p:sp>
        <p:nvSpPr>
          <p:cNvPr id="6" name="Cloud 5"/>
          <p:cNvSpPr/>
          <p:nvPr/>
        </p:nvSpPr>
        <p:spPr>
          <a:xfrm>
            <a:off x="985115" y="3923948"/>
            <a:ext cx="10978367" cy="2885576"/>
          </a:xfrm>
          <a:prstGeom prst="cloud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5011996" y="4422597"/>
            <a:ext cx="2510298" cy="1913118"/>
            <a:chOff x="4582741" y="2573302"/>
            <a:chExt cx="2646101" cy="2411179"/>
          </a:xfrm>
        </p:grpSpPr>
        <p:pic>
          <p:nvPicPr>
            <p:cNvPr id="6158" name="Picture 14" descr="Image result for unit testi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69099" y="2573302"/>
              <a:ext cx="2473387" cy="20746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Rectangle 3"/>
            <p:cNvSpPr/>
            <p:nvPr/>
          </p:nvSpPr>
          <p:spPr>
            <a:xfrm>
              <a:off x="4582741" y="4409294"/>
              <a:ext cx="2646101" cy="5751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2563669" y="4583224"/>
            <a:ext cx="2346448" cy="1752491"/>
            <a:chOff x="1728336" y="3659171"/>
            <a:chExt cx="2473387" cy="2208735"/>
          </a:xfrm>
        </p:grpSpPr>
        <p:pic>
          <p:nvPicPr>
            <p:cNvPr id="6152" name="Picture 8" descr="Image result for java eclipse compile error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28336" y="3659171"/>
              <a:ext cx="2473387" cy="17876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/>
            <p:cNvSpPr txBox="1"/>
            <p:nvPr/>
          </p:nvSpPr>
          <p:spPr>
            <a:xfrm>
              <a:off x="1997377" y="5467796"/>
              <a:ext cx="180799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 smtClean="0"/>
                <a:t>CODE COMPILE</a:t>
              </a:r>
              <a:endParaRPr lang="en-US" sz="2000" b="1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7624173" y="4249208"/>
            <a:ext cx="2711407" cy="1676494"/>
            <a:chOff x="7010583" y="3106880"/>
            <a:chExt cx="2858090" cy="2112952"/>
          </a:xfrm>
        </p:grpSpPr>
        <p:pic>
          <p:nvPicPr>
            <p:cNvPr id="6156" name="Picture 12" descr="Related image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0583" y="3106880"/>
              <a:ext cx="2858090" cy="17845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/>
            <p:cNvSpPr txBox="1"/>
            <p:nvPr/>
          </p:nvSpPr>
          <p:spPr>
            <a:xfrm>
              <a:off x="7165642" y="4819722"/>
              <a:ext cx="260359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 smtClean="0"/>
                <a:t>INTEGRATION TESTING</a:t>
              </a:r>
              <a:endParaRPr lang="en-US" sz="2000" b="1" dirty="0"/>
            </a:p>
          </p:txBody>
        </p:sp>
      </p:grpSp>
      <p:sp>
        <p:nvSpPr>
          <p:cNvPr id="11" name="Oval 10"/>
          <p:cNvSpPr/>
          <p:nvPr/>
        </p:nvSpPr>
        <p:spPr>
          <a:xfrm>
            <a:off x="5265027" y="3097223"/>
            <a:ext cx="2570493" cy="143239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/>
              <a:t>CI </a:t>
            </a:r>
            <a:r>
              <a:rPr lang="en-US" dirty="0" smtClean="0"/>
              <a:t>CONTINOUS INTEGRATION</a:t>
            </a:r>
            <a:endParaRPr lang="en-US" dirty="0"/>
          </a:p>
        </p:txBody>
      </p:sp>
      <p:sp>
        <p:nvSpPr>
          <p:cNvPr id="12" name="Notched Right Arrow 11"/>
          <p:cNvSpPr/>
          <p:nvPr/>
        </p:nvSpPr>
        <p:spPr>
          <a:xfrm>
            <a:off x="2759138" y="1288646"/>
            <a:ext cx="1063531" cy="493240"/>
          </a:xfrm>
          <a:prstGeom prst="notched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Notched Right Arrow 26"/>
          <p:cNvSpPr/>
          <p:nvPr/>
        </p:nvSpPr>
        <p:spPr>
          <a:xfrm>
            <a:off x="6221977" y="1344847"/>
            <a:ext cx="1063531" cy="493240"/>
          </a:xfrm>
          <a:prstGeom prst="notched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18" descr="Image result for code packag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771012" y="1511854"/>
            <a:ext cx="1227786" cy="1227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Oval 30"/>
          <p:cNvSpPr/>
          <p:nvPr/>
        </p:nvSpPr>
        <p:spPr>
          <a:xfrm>
            <a:off x="9995272" y="85453"/>
            <a:ext cx="2165103" cy="14209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/>
              <a:t>CD </a:t>
            </a:r>
            <a:r>
              <a:rPr lang="en-US" dirty="0" smtClean="0"/>
              <a:t>CONTINOUS DELIVERY</a:t>
            </a:r>
            <a:endParaRPr lang="en-US" dirty="0"/>
          </a:p>
        </p:txBody>
      </p:sp>
      <p:grpSp>
        <p:nvGrpSpPr>
          <p:cNvPr id="15" name="Group 14"/>
          <p:cNvGrpSpPr/>
          <p:nvPr/>
        </p:nvGrpSpPr>
        <p:grpSpPr>
          <a:xfrm>
            <a:off x="5522989" y="3529845"/>
            <a:ext cx="4636589" cy="2864866"/>
            <a:chOff x="5794531" y="3331598"/>
            <a:chExt cx="4636589" cy="2864866"/>
          </a:xfrm>
        </p:grpSpPr>
        <p:pic>
          <p:nvPicPr>
            <p:cNvPr id="6164" name="Picture 20" descr="Image result for ansible continuous deployment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20805" y="3895517"/>
              <a:ext cx="2910315" cy="23009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TextBox 32"/>
            <p:cNvSpPr txBox="1"/>
            <p:nvPr/>
          </p:nvSpPr>
          <p:spPr>
            <a:xfrm>
              <a:off x="5794531" y="3331598"/>
              <a:ext cx="301390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 smtClean="0"/>
                <a:t>CONTINOUS DEPLOYMENT</a:t>
              </a:r>
              <a:endParaRPr lang="en-US" sz="2000" b="1" dirty="0"/>
            </a:p>
          </p:txBody>
        </p:sp>
      </p:grpSp>
      <p:sp>
        <p:nvSpPr>
          <p:cNvPr id="35" name="Notched Right Arrow 34"/>
          <p:cNvSpPr/>
          <p:nvPr/>
        </p:nvSpPr>
        <p:spPr>
          <a:xfrm rot="5400000">
            <a:off x="8108314" y="2950507"/>
            <a:ext cx="1063531" cy="493240"/>
          </a:xfrm>
          <a:prstGeom prst="notched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66" name="Picture 22" descr="Image result for virtual machines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6501" y="3716853"/>
            <a:ext cx="1244694" cy="1244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2" descr="Image result for virtual machines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6501" y="4672401"/>
            <a:ext cx="1244694" cy="1244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2" descr="Image result for virtual machines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6501" y="5608240"/>
            <a:ext cx="1244694" cy="1244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Box 41"/>
          <p:cNvSpPr txBox="1"/>
          <p:nvPr/>
        </p:nvSpPr>
        <p:spPr>
          <a:xfrm>
            <a:off x="347794" y="4194664"/>
            <a:ext cx="30164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CONTINOUS MONITORING</a:t>
            </a:r>
            <a:endParaRPr lang="en-US" sz="2000" b="1" dirty="0"/>
          </a:p>
        </p:txBody>
      </p:sp>
      <p:pic>
        <p:nvPicPr>
          <p:cNvPr id="6168" name="Picture 24" descr="Image result for nagios logo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4685" y="4630489"/>
            <a:ext cx="1368425" cy="927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70" name="Picture 26" descr="Image result for splunk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422" y="5468063"/>
            <a:ext cx="1302951" cy="394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72" name="Picture 28" descr="Related image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391" y="5949429"/>
            <a:ext cx="1727013" cy="903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Notched Right Arrow 45"/>
          <p:cNvSpPr/>
          <p:nvPr/>
        </p:nvSpPr>
        <p:spPr>
          <a:xfrm rot="10800000">
            <a:off x="3311171" y="4997617"/>
            <a:ext cx="1063531" cy="493240"/>
          </a:xfrm>
          <a:prstGeom prst="notched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/>
          <p:nvPr/>
        </p:nvCxnSpPr>
        <p:spPr>
          <a:xfrm flipH="1">
            <a:off x="2240637" y="4303342"/>
            <a:ext cx="3399651" cy="1039201"/>
          </a:xfrm>
          <a:prstGeom prst="straightConnector1">
            <a:avLst/>
          </a:prstGeom>
          <a:ln w="508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 flipH="1" flipV="1">
            <a:off x="2374713" y="5375941"/>
            <a:ext cx="3324905" cy="768433"/>
          </a:xfrm>
          <a:prstGeom prst="straightConnector1">
            <a:avLst/>
          </a:prstGeom>
          <a:ln w="508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 flipH="1">
            <a:off x="2374712" y="5094027"/>
            <a:ext cx="3265576" cy="246051"/>
          </a:xfrm>
          <a:prstGeom prst="straightConnector1">
            <a:avLst/>
          </a:prstGeom>
          <a:ln w="508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0701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2.96296E-6 L 0.01042 0.2456 L -0.02643 0.39468 L -0.21758 0.43148 L -0.43372 0.31898 " pathEditMode="relative" ptsTypes="AAAAA">
                                      <p:cBhvr>
                                        <p:cTn id="97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3.7037E-7 L 0.01329 0.27176 L -0.022 0.41297 L -0.22057 0.46019 L -0.43073 0.44954 " pathEditMode="relative" ptsTypes="AAAAA">
                                      <p:cBhvr>
                                        <p:cTn id="101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-7.40741E-7 L 0.00886 0.25348 L -0.025 0.40787 L -0.21627 0.44445 L -0.42799 0.59352 " pathEditMode="relative" ptsTypes="AAAAA">
                                      <p:cBhvr>
                                        <p:cTn id="105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04"/>
                                            </p:cond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5" grpId="0" animBg="1"/>
      <p:bldP spid="20" grpId="0"/>
      <p:bldP spid="21" grpId="0"/>
      <p:bldP spid="6" grpId="0" animBg="1"/>
      <p:bldP spid="6" grpId="1" animBg="1"/>
      <p:bldP spid="11" grpId="0" animBg="1"/>
      <p:bldP spid="11" grpId="1" animBg="1"/>
      <p:bldP spid="12" grpId="0" animBg="1"/>
      <p:bldP spid="27" grpId="0" animBg="1"/>
      <p:bldP spid="31" grpId="0" animBg="1"/>
      <p:bldP spid="35" grpId="0" animBg="1"/>
      <p:bldP spid="42" grpId="0"/>
      <p:bldP spid="46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695057" y="4331725"/>
            <a:ext cx="3665838" cy="200809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 smtClean="0">
                <a:solidFill>
                  <a:schemeClr val="tx1"/>
                </a:solidFill>
              </a:rPr>
              <a:t>String name = </a:t>
            </a:r>
            <a:r>
              <a:rPr lang="en-US" sz="1600" b="1" dirty="0" err="1" smtClean="0">
                <a:solidFill>
                  <a:schemeClr val="tx1"/>
                </a:solidFill>
              </a:rPr>
              <a:t>getParameter</a:t>
            </a:r>
            <a:r>
              <a:rPr lang="en-US" sz="1600" b="1" dirty="0" smtClean="0">
                <a:solidFill>
                  <a:schemeClr val="tx1"/>
                </a:solidFill>
              </a:rPr>
              <a:t>("</a:t>
            </a:r>
            <a:r>
              <a:rPr lang="en-US" sz="1600" b="1" dirty="0" err="1" smtClean="0">
                <a:solidFill>
                  <a:schemeClr val="tx1"/>
                </a:solidFill>
              </a:rPr>
              <a:t>myName</a:t>
            </a:r>
            <a:r>
              <a:rPr lang="en-US" sz="1600" b="1" dirty="0" smtClean="0">
                <a:solidFill>
                  <a:schemeClr val="tx1"/>
                </a:solidFill>
              </a:rPr>
              <a:t>");</a:t>
            </a:r>
          </a:p>
          <a:p>
            <a:endParaRPr lang="en-US" sz="1600" b="1" dirty="0" smtClean="0">
              <a:solidFill>
                <a:schemeClr val="tx1"/>
              </a:solidFill>
            </a:endParaRPr>
          </a:p>
          <a:p>
            <a:r>
              <a:rPr lang="en-US" sz="1600" b="1" dirty="0" smtClean="0">
                <a:solidFill>
                  <a:srgbClr val="FF0000"/>
                </a:solidFill>
              </a:rPr>
              <a:t>if ( </a:t>
            </a:r>
            <a:r>
              <a:rPr lang="en-US" sz="1600" b="1" dirty="0" err="1" smtClean="0">
                <a:solidFill>
                  <a:srgbClr val="FF0000"/>
                </a:solidFill>
              </a:rPr>
              <a:t>name.startsWith</a:t>
            </a:r>
            <a:r>
              <a:rPr lang="en-US" sz="1600" b="1" dirty="0" smtClean="0">
                <a:solidFill>
                  <a:srgbClr val="FF0000"/>
                </a:solidFill>
              </a:rPr>
              <a:t>("super") ){</a:t>
            </a:r>
          </a:p>
          <a:p>
            <a:endParaRPr lang="en-US" sz="1600" b="1" dirty="0" smtClean="0">
              <a:solidFill>
                <a:srgbClr val="FF0000"/>
              </a:solidFill>
            </a:endParaRPr>
          </a:p>
          <a:p>
            <a:r>
              <a:rPr lang="en-US" sz="1600" b="1" dirty="0" smtClean="0">
                <a:solidFill>
                  <a:srgbClr val="FF0000"/>
                </a:solidFill>
              </a:rPr>
              <a:t>     print("THIS PERSON IS SUPERMAN");</a:t>
            </a:r>
          </a:p>
          <a:p>
            <a:endParaRPr lang="en-US" sz="1600" b="1" dirty="0" smtClean="0">
              <a:solidFill>
                <a:srgbClr val="FF0000"/>
              </a:solidFill>
            </a:endParaRPr>
          </a:p>
          <a:p>
            <a:r>
              <a:rPr lang="en-US" sz="1600" b="1" dirty="0" smtClean="0">
                <a:solidFill>
                  <a:srgbClr val="FF0000"/>
                </a:solidFill>
              </a:rPr>
              <a:t>}</a:t>
            </a:r>
            <a:endParaRPr lang="en-US" sz="1600" b="1" dirty="0">
              <a:solidFill>
                <a:srgbClr val="FF000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009665" y="4331725"/>
            <a:ext cx="3711388" cy="200809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 smtClean="0">
                <a:solidFill>
                  <a:schemeClr val="tx1"/>
                </a:solidFill>
              </a:rPr>
              <a:t>String name = </a:t>
            </a:r>
            <a:r>
              <a:rPr lang="en-US" sz="1600" b="1" dirty="0" err="1" smtClean="0">
                <a:solidFill>
                  <a:schemeClr val="tx1"/>
                </a:solidFill>
              </a:rPr>
              <a:t>getParameter</a:t>
            </a:r>
            <a:r>
              <a:rPr lang="en-US" sz="1600" b="1" dirty="0" smtClean="0">
                <a:solidFill>
                  <a:schemeClr val="tx1"/>
                </a:solidFill>
              </a:rPr>
              <a:t>("</a:t>
            </a:r>
            <a:r>
              <a:rPr lang="en-US" sz="1600" b="1" dirty="0" err="1" smtClean="0">
                <a:solidFill>
                  <a:schemeClr val="tx1"/>
                </a:solidFill>
              </a:rPr>
              <a:t>myName</a:t>
            </a:r>
            <a:r>
              <a:rPr lang="en-US" sz="1600" b="1" dirty="0" smtClean="0">
                <a:solidFill>
                  <a:schemeClr val="tx1"/>
                </a:solidFill>
              </a:rPr>
              <a:t>");</a:t>
            </a:r>
          </a:p>
          <a:p>
            <a:endParaRPr lang="en-US" sz="1600" b="1" dirty="0" smtClean="0">
              <a:solidFill>
                <a:schemeClr val="tx1"/>
              </a:solidFill>
            </a:endParaRPr>
          </a:p>
          <a:p>
            <a:r>
              <a:rPr lang="en-US" sz="1600" b="1" dirty="0" smtClean="0">
                <a:solidFill>
                  <a:schemeClr val="accent1">
                    <a:lumMod val="75000"/>
                  </a:schemeClr>
                </a:solidFill>
              </a:rPr>
              <a:t>if ( </a:t>
            </a:r>
            <a:r>
              <a:rPr lang="en-US" sz="1600" b="1" dirty="0" err="1" smtClean="0">
                <a:solidFill>
                  <a:schemeClr val="accent1">
                    <a:lumMod val="75000"/>
                  </a:schemeClr>
                </a:solidFill>
              </a:rPr>
              <a:t>name.startsWith</a:t>
            </a:r>
            <a:r>
              <a:rPr lang="en-US" sz="1600" b="1" dirty="0" smtClean="0">
                <a:solidFill>
                  <a:schemeClr val="accent1">
                    <a:lumMod val="75000"/>
                  </a:schemeClr>
                </a:solidFill>
              </a:rPr>
              <a:t>(“iron") ){</a:t>
            </a:r>
          </a:p>
          <a:p>
            <a:endParaRPr lang="en-US" sz="1600" b="1" dirty="0" smtClean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sz="1600" b="1" dirty="0" smtClean="0">
                <a:solidFill>
                  <a:schemeClr val="accent1">
                    <a:lumMod val="75000"/>
                  </a:schemeClr>
                </a:solidFill>
              </a:rPr>
              <a:t>     print("THIS PERSON IS IRONMAN");</a:t>
            </a:r>
          </a:p>
          <a:p>
            <a:endParaRPr lang="en-US" sz="1600" b="1" dirty="0" smtClean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sz="1600" b="1" dirty="0" smtClean="0">
                <a:solidFill>
                  <a:schemeClr val="accent1">
                    <a:lumMod val="75000"/>
                  </a:schemeClr>
                </a:solidFill>
              </a:rPr>
              <a:t>}</a:t>
            </a:r>
            <a:endParaRPr lang="en-US" sz="16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7170" name="Picture 2" descr="Image result for java codebase folder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2941" y="0"/>
            <a:ext cx="8507507" cy="3288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4271" y="989477"/>
            <a:ext cx="2502319" cy="16752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4271" y="983642"/>
            <a:ext cx="2552602" cy="16752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30" y="5360888"/>
            <a:ext cx="1577788" cy="147525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8673" y="5060724"/>
            <a:ext cx="1426374" cy="179335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751685" y="6339819"/>
            <a:ext cx="19292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Utility.java</a:t>
            </a:r>
            <a:endParaRPr lang="en-US" sz="28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8791818" y="6375677"/>
            <a:ext cx="19292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Utility.java</a:t>
            </a:r>
            <a:endParaRPr lang="en-US" sz="2800" b="1" dirty="0"/>
          </a:p>
        </p:txBody>
      </p:sp>
      <p:sp>
        <p:nvSpPr>
          <p:cNvPr id="11" name="Rectangle 10"/>
          <p:cNvSpPr/>
          <p:nvPr/>
        </p:nvSpPr>
        <p:spPr>
          <a:xfrm>
            <a:off x="3384177" y="749051"/>
            <a:ext cx="5325034" cy="214446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1"/>
                </a:solidFill>
              </a:rPr>
              <a:t>S</a:t>
            </a:r>
            <a:r>
              <a:rPr lang="en-US" b="1" dirty="0" smtClean="0">
                <a:solidFill>
                  <a:schemeClr val="tx1"/>
                </a:solidFill>
              </a:rPr>
              <a:t>tring name = </a:t>
            </a:r>
            <a:r>
              <a:rPr lang="en-US" b="1" dirty="0" err="1" smtClean="0">
                <a:solidFill>
                  <a:schemeClr val="tx1"/>
                </a:solidFill>
              </a:rPr>
              <a:t>getParameter</a:t>
            </a:r>
            <a:r>
              <a:rPr lang="en-US" b="1" dirty="0" smtClean="0">
                <a:solidFill>
                  <a:schemeClr val="tx1"/>
                </a:solidFill>
              </a:rPr>
              <a:t>("</a:t>
            </a:r>
            <a:r>
              <a:rPr lang="en-US" b="1" dirty="0" err="1" smtClean="0">
                <a:solidFill>
                  <a:schemeClr val="tx1"/>
                </a:solidFill>
              </a:rPr>
              <a:t>myName</a:t>
            </a:r>
            <a:r>
              <a:rPr lang="en-US" b="1" dirty="0" smtClean="0">
                <a:solidFill>
                  <a:schemeClr val="tx1"/>
                </a:solidFill>
              </a:rPr>
              <a:t>");</a:t>
            </a:r>
          </a:p>
          <a:p>
            <a:endParaRPr lang="en-US" b="1" dirty="0" smtClean="0">
              <a:solidFill>
                <a:schemeClr val="tx1"/>
              </a:solidFill>
            </a:endParaRPr>
          </a:p>
          <a:p>
            <a:r>
              <a:rPr lang="en-US" b="1" dirty="0" smtClean="0">
                <a:solidFill>
                  <a:srgbClr val="FF0000"/>
                </a:solidFill>
              </a:rPr>
              <a:t>if ( </a:t>
            </a:r>
            <a:r>
              <a:rPr lang="en-US" b="1" dirty="0" err="1" smtClean="0">
                <a:solidFill>
                  <a:srgbClr val="FF0000"/>
                </a:solidFill>
              </a:rPr>
              <a:t>name.startsWith</a:t>
            </a:r>
            <a:r>
              <a:rPr lang="en-US" b="1" dirty="0" smtClean="0">
                <a:solidFill>
                  <a:srgbClr val="FF0000"/>
                </a:solidFill>
              </a:rPr>
              <a:t>("super") ){</a:t>
            </a:r>
          </a:p>
          <a:p>
            <a:endParaRPr lang="en-US" b="1" dirty="0" smtClean="0">
              <a:solidFill>
                <a:srgbClr val="FF0000"/>
              </a:solidFill>
            </a:endParaRPr>
          </a:p>
          <a:p>
            <a:r>
              <a:rPr lang="en-US" b="1" dirty="0" smtClean="0">
                <a:solidFill>
                  <a:srgbClr val="FF0000"/>
                </a:solidFill>
              </a:rPr>
              <a:t>	print("THIS PERSON IS SUPERMAN");</a:t>
            </a:r>
          </a:p>
          <a:p>
            <a:endParaRPr lang="en-US" b="1" dirty="0" smtClean="0">
              <a:solidFill>
                <a:srgbClr val="FF0000"/>
              </a:solidFill>
            </a:endParaRPr>
          </a:p>
          <a:p>
            <a:r>
              <a:rPr lang="en-US" b="1" dirty="0" smtClean="0">
                <a:solidFill>
                  <a:srgbClr val="FF0000"/>
                </a:solidFill>
              </a:rPr>
              <a:t>}</a:t>
            </a:r>
            <a:endParaRPr lang="en-US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412997" y="748348"/>
            <a:ext cx="5325034" cy="214446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1"/>
                </a:solidFill>
              </a:rPr>
              <a:t>S</a:t>
            </a:r>
            <a:r>
              <a:rPr lang="en-US" b="1" dirty="0" smtClean="0">
                <a:solidFill>
                  <a:schemeClr val="tx1"/>
                </a:solidFill>
              </a:rPr>
              <a:t>tring name = </a:t>
            </a:r>
            <a:r>
              <a:rPr lang="en-US" b="1" dirty="0" err="1" smtClean="0">
                <a:solidFill>
                  <a:schemeClr val="tx1"/>
                </a:solidFill>
              </a:rPr>
              <a:t>getParameter</a:t>
            </a:r>
            <a:r>
              <a:rPr lang="en-US" b="1" dirty="0" smtClean="0">
                <a:solidFill>
                  <a:schemeClr val="tx1"/>
                </a:solidFill>
              </a:rPr>
              <a:t>("</a:t>
            </a:r>
            <a:r>
              <a:rPr lang="en-US" b="1" dirty="0" err="1" smtClean="0">
                <a:solidFill>
                  <a:schemeClr val="tx1"/>
                </a:solidFill>
              </a:rPr>
              <a:t>myName</a:t>
            </a:r>
            <a:r>
              <a:rPr lang="en-US" b="1" dirty="0" smtClean="0">
                <a:solidFill>
                  <a:schemeClr val="tx1"/>
                </a:solidFill>
              </a:rPr>
              <a:t>");</a:t>
            </a:r>
          </a:p>
          <a:p>
            <a:endParaRPr lang="en-US" b="1" dirty="0" smtClean="0">
              <a:solidFill>
                <a:schemeClr val="tx1"/>
              </a:solidFill>
            </a:endParaRPr>
          </a:p>
          <a:p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if ( </a:t>
            </a:r>
            <a:r>
              <a:rPr lang="en-US" b="1" dirty="0" err="1" smtClean="0">
                <a:solidFill>
                  <a:schemeClr val="accent1">
                    <a:lumMod val="75000"/>
                  </a:schemeClr>
                </a:solidFill>
              </a:rPr>
              <a:t>name.startsWith</a:t>
            </a:r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(“iron") ){</a:t>
            </a:r>
          </a:p>
          <a:p>
            <a:endParaRPr lang="en-US" b="1" dirty="0" smtClean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	print("THIS PERSON IS IRONMAN");</a:t>
            </a:r>
          </a:p>
          <a:p>
            <a:endParaRPr lang="en-US" b="1" dirty="0" smtClean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}</a:t>
            </a:r>
            <a:endParaRPr 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127812" y="2850780"/>
            <a:ext cx="20088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Utility.java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2081760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7.40741E-7 L 0.13412 7.40741E-7 C 0.19414 7.40741E-7 0.26862 0.15301 0.26862 0.27755 L 0.26862 0.55625 " pathEditMode="relative" rAng="0" ptsTypes="AAAA">
                                      <p:cBhvr>
                                        <p:cTn id="1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424" y="278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4.81481E-6 L -0.1293 4.81481E-6 C -0.18685 4.81481E-6 -0.25781 0.14976 -0.25781 0.27152 L -0.25781 0.54398 " pathEditMode="relative" rAng="0" ptsTypes="AAAA">
                                      <p:cBhvr>
                                        <p:cTn id="21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891" y="2719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141 0.03241 L 0.08359 0.03241 C 0.13958 0.03241 0.20859 -0.10926 0.20859 -0.22384 L 0.20859 -0.47893 " pathEditMode="relative" rAng="0" ptsTypes="AAAA">
                                      <p:cBhvr>
                                        <p:cTn id="4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-25579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47"/>
                                            </p:cond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000"/>
                            </p:stCondLst>
                            <p:childTnLst>
                              <p:par>
                                <p:cTn id="50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5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862 -0.00116 L -0.11901 -0.00116 C -0.16393 -0.00116 -0.21927 -0.14236 -0.21927 -0.25695 L -0.21927 -0.5125 " pathEditMode="relative" rAng="0" ptsTypes="AAAA">
                                      <p:cBhvr>
                                        <p:cTn id="62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039" y="-25579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61"/>
                                            </p:cond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000"/>
                            </p:stCondLst>
                            <p:childTnLst>
                              <p:par>
                                <p:cTn id="64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2000"/>
                            </p:stCondLst>
                            <p:childTnLst>
                              <p:par>
                                <p:cTn id="67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2" grpId="0" animBg="1"/>
      <p:bldP spid="12" grpId="1" animBg="1"/>
      <p:bldP spid="8" grpId="0"/>
      <p:bldP spid="8" grpId="1"/>
      <p:bldP spid="10" grpId="0"/>
      <p:bldP spid="10" grpId="1"/>
      <p:bldP spid="11" grpId="0" animBg="1"/>
      <p:bldP spid="11" grpId="1" animBg="1"/>
      <p:bldP spid="15" grpId="0" animBg="1"/>
      <p:bldP spid="14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787" y="729173"/>
            <a:ext cx="3931974" cy="586346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7509" y="2624564"/>
            <a:ext cx="7176299" cy="3968071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626787" y="150811"/>
            <a:ext cx="7628288" cy="57836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000" dirty="0" smtClean="0"/>
              <a:t>INVENTORY</a:t>
            </a:r>
            <a:endParaRPr lang="en-US" sz="4000" dirty="0"/>
          </a:p>
        </p:txBody>
      </p:sp>
      <p:sp>
        <p:nvSpPr>
          <p:cNvPr id="7" name="TextBox 6"/>
          <p:cNvSpPr txBox="1"/>
          <p:nvPr/>
        </p:nvSpPr>
        <p:spPr>
          <a:xfrm>
            <a:off x="4837509" y="198418"/>
            <a:ext cx="4083939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Default Location: </a:t>
            </a:r>
            <a:r>
              <a:rPr lang="en-US" dirty="0" smtClean="0"/>
              <a:t>/</a:t>
            </a:r>
            <a:r>
              <a:rPr lang="en-US" dirty="0" err="1" smtClean="0"/>
              <a:t>etc</a:t>
            </a:r>
            <a:r>
              <a:rPr lang="en-US" dirty="0" smtClean="0"/>
              <a:t>/</a:t>
            </a:r>
            <a:r>
              <a:rPr lang="en-US" dirty="0" err="1" smtClean="0"/>
              <a:t>ansible</a:t>
            </a:r>
            <a:r>
              <a:rPr lang="en-US" dirty="0" smtClean="0"/>
              <a:t>/hosts</a:t>
            </a:r>
          </a:p>
          <a:p>
            <a:endParaRPr lang="en-US" dirty="0" smtClean="0"/>
          </a:p>
          <a:p>
            <a:r>
              <a:rPr lang="en-US" b="1" dirty="0" smtClean="0"/>
              <a:t>INVENTORY PARAMETERS</a:t>
            </a:r>
          </a:p>
          <a:p>
            <a:endParaRPr lang="en-US" dirty="0" smtClean="0"/>
          </a:p>
          <a:p>
            <a:r>
              <a:rPr lang="en-US" b="1" dirty="0" err="1" smtClean="0"/>
              <a:t>ansible_connection</a:t>
            </a:r>
            <a:r>
              <a:rPr lang="en-US" b="1" dirty="0" smtClean="0"/>
              <a:t>:</a:t>
            </a:r>
            <a:r>
              <a:rPr lang="en-US" dirty="0" smtClean="0"/>
              <a:t> </a:t>
            </a:r>
            <a:r>
              <a:rPr lang="en-US" dirty="0" err="1" smtClean="0"/>
              <a:t>ssh</a:t>
            </a:r>
            <a:r>
              <a:rPr lang="en-US" dirty="0" smtClean="0"/>
              <a:t>/</a:t>
            </a:r>
            <a:r>
              <a:rPr lang="en-US" dirty="0" err="1" smtClean="0"/>
              <a:t>winrm</a:t>
            </a:r>
            <a:r>
              <a:rPr lang="en-US" dirty="0" smtClean="0"/>
              <a:t>/localhost</a:t>
            </a:r>
          </a:p>
          <a:p>
            <a:r>
              <a:rPr lang="en-US" b="1" dirty="0" err="1" smtClean="0"/>
              <a:t>ansible_port</a:t>
            </a:r>
            <a:r>
              <a:rPr lang="en-US" b="1" dirty="0" smtClean="0"/>
              <a:t>:</a:t>
            </a:r>
            <a:r>
              <a:rPr lang="en-US" dirty="0" smtClean="0"/>
              <a:t> 22/5986</a:t>
            </a:r>
          </a:p>
          <a:p>
            <a:r>
              <a:rPr lang="en-US" b="1" dirty="0" err="1"/>
              <a:t>a</a:t>
            </a:r>
            <a:r>
              <a:rPr lang="en-US" b="1" dirty="0" err="1" smtClean="0"/>
              <a:t>nsible_user</a:t>
            </a:r>
            <a:r>
              <a:rPr lang="en-US" b="1" dirty="0" smtClean="0"/>
              <a:t>:</a:t>
            </a:r>
            <a:r>
              <a:rPr lang="en-US" dirty="0" smtClean="0"/>
              <a:t> root/administrator</a:t>
            </a:r>
          </a:p>
          <a:p>
            <a:r>
              <a:rPr lang="en-US" b="1" dirty="0" err="1"/>
              <a:t>a</a:t>
            </a:r>
            <a:r>
              <a:rPr lang="en-US" b="1" dirty="0" err="1" smtClean="0"/>
              <a:t>nsible_ssh_pass</a:t>
            </a:r>
            <a:r>
              <a:rPr lang="en-US" b="1" dirty="0" smtClean="0"/>
              <a:t>:</a:t>
            </a:r>
            <a:r>
              <a:rPr lang="en-US" dirty="0" smtClean="0"/>
              <a:t> Password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5402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ANSIBLE PLAYBOOKS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199" y="1910158"/>
            <a:ext cx="4096599" cy="447657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6101" y="1910157"/>
            <a:ext cx="5488564" cy="4476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968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ANSIBLE Playbook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Playbook – A Single YAML File</a:t>
            </a:r>
          </a:p>
          <a:p>
            <a:pPr lvl="1"/>
            <a:r>
              <a:rPr lang="en-US" dirty="0" smtClean="0"/>
              <a:t>Play – Defines a set of activities (tasks) to be run on hosts.</a:t>
            </a:r>
          </a:p>
          <a:p>
            <a:pPr lvl="2"/>
            <a:r>
              <a:rPr lang="en-US" dirty="0" smtClean="0"/>
              <a:t>Task – An action to be performed on the host</a:t>
            </a:r>
          </a:p>
          <a:p>
            <a:pPr lvl="3"/>
            <a:r>
              <a:rPr lang="en-US" dirty="0" smtClean="0"/>
              <a:t>Examples Include</a:t>
            </a:r>
          </a:p>
          <a:p>
            <a:pPr lvl="4"/>
            <a:r>
              <a:rPr lang="en-US" dirty="0" smtClean="0"/>
              <a:t>Executing a command</a:t>
            </a:r>
          </a:p>
          <a:p>
            <a:pPr lvl="4"/>
            <a:r>
              <a:rPr lang="en-US" dirty="0" smtClean="0"/>
              <a:t>Run a script</a:t>
            </a:r>
          </a:p>
          <a:p>
            <a:pPr lvl="4"/>
            <a:r>
              <a:rPr lang="en-US" dirty="0" smtClean="0"/>
              <a:t>Install a package</a:t>
            </a:r>
          </a:p>
          <a:p>
            <a:pPr lvl="4"/>
            <a:r>
              <a:rPr lang="en-US" dirty="0" smtClean="0"/>
              <a:t>Shutdown/Restart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0934" y="3063207"/>
            <a:ext cx="5850505" cy="3629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266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Ansible</a:t>
            </a:r>
            <a:r>
              <a:rPr lang="en-US" dirty="0" smtClean="0"/>
              <a:t> Playbook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4591691" cy="475805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9210" y="1825625"/>
            <a:ext cx="5525271" cy="4758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084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Ansible</a:t>
            </a:r>
            <a:r>
              <a:rPr lang="en-US" dirty="0" smtClean="0"/>
              <a:t> Modules in Playbook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852" y="1690688"/>
            <a:ext cx="5851391" cy="488437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076049" y="2715065"/>
            <a:ext cx="4600136" cy="146304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smtClean="0">
                <a:solidFill>
                  <a:schemeClr val="tx1"/>
                </a:solidFill>
              </a:rPr>
              <a:t>Execute </a:t>
            </a:r>
            <a:r>
              <a:rPr lang="en-US" b="1" dirty="0" err="1" smtClean="0">
                <a:solidFill>
                  <a:schemeClr val="tx1"/>
                </a:solidFill>
              </a:rPr>
              <a:t>Ansible</a:t>
            </a:r>
            <a:r>
              <a:rPr lang="en-US" b="1" dirty="0" smtClean="0">
                <a:solidFill>
                  <a:schemeClr val="tx1"/>
                </a:solidFill>
              </a:rPr>
              <a:t> Playbook</a:t>
            </a:r>
          </a:p>
          <a:p>
            <a:endParaRPr lang="en-US" b="1" dirty="0" smtClean="0">
              <a:solidFill>
                <a:schemeClr val="tx1"/>
              </a:solidFill>
            </a:endParaRPr>
          </a:p>
          <a:p>
            <a:r>
              <a:rPr lang="en-US" b="1" dirty="0" smtClean="0">
                <a:solidFill>
                  <a:schemeClr val="tx1"/>
                </a:solidFill>
              </a:rPr>
              <a:t>Syntax: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ansible</a:t>
            </a:r>
            <a:r>
              <a:rPr lang="en-US" dirty="0" smtClean="0">
                <a:solidFill>
                  <a:schemeClr val="tx1"/>
                </a:solidFill>
              </a:rPr>
              <a:t>-playbook &lt;playbook file&gt;</a:t>
            </a:r>
          </a:p>
          <a:p>
            <a:r>
              <a:rPr lang="en-US" b="1" dirty="0" smtClean="0">
                <a:solidFill>
                  <a:schemeClr val="tx1"/>
                </a:solidFill>
              </a:rPr>
              <a:t>Ex: </a:t>
            </a:r>
            <a:r>
              <a:rPr lang="en-US" dirty="0" err="1" smtClean="0">
                <a:solidFill>
                  <a:schemeClr val="tx1"/>
                </a:solidFill>
              </a:rPr>
              <a:t>ansible</a:t>
            </a:r>
            <a:r>
              <a:rPr lang="en-US" dirty="0" smtClean="0">
                <a:solidFill>
                  <a:schemeClr val="tx1"/>
                </a:solidFill>
              </a:rPr>
              <a:t>-playbook </a:t>
            </a:r>
            <a:r>
              <a:rPr lang="en-US" dirty="0" err="1" smtClean="0">
                <a:solidFill>
                  <a:schemeClr val="tx1"/>
                </a:solidFill>
              </a:rPr>
              <a:t>myplay.yaml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2113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 ANSIBLE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336431" y="2236763"/>
            <a:ext cx="4009292" cy="5205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ansible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661638" y="2236763"/>
            <a:ext cx="4015740" cy="5205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</a:t>
            </a:r>
            <a:r>
              <a:rPr lang="en-US" dirty="0" err="1" smtClean="0"/>
              <a:t>nsible</a:t>
            </a:r>
            <a:r>
              <a:rPr lang="en-US" dirty="0" smtClean="0"/>
              <a:t>-playbook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006902" y="1969477"/>
            <a:ext cx="45719" cy="46142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6431" y="3033423"/>
            <a:ext cx="4009292" cy="315636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1638" y="3033422"/>
            <a:ext cx="4015740" cy="2157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97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MODULES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42778" y="1690688"/>
            <a:ext cx="3452446" cy="485078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 smtClean="0"/>
              <a:t>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 smtClean="0"/>
              <a:t>Commands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 smtClean="0"/>
              <a:t>Files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 smtClean="0"/>
              <a:t>Database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 smtClean="0"/>
              <a:t>Cloud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 smtClean="0"/>
              <a:t>Windows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 smtClean="0"/>
              <a:t>More..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9172" y="685659"/>
            <a:ext cx="3057952" cy="298174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9251" y="1744172"/>
            <a:ext cx="3077004" cy="130510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33518" y="0"/>
            <a:ext cx="3077004" cy="25054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63104" y="119662"/>
            <a:ext cx="3057952" cy="153373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82642" y="3049279"/>
            <a:ext cx="3057952" cy="374384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95471" y="2679661"/>
            <a:ext cx="3057952" cy="3972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342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0220" y="441967"/>
            <a:ext cx="8559018" cy="5860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119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18174"/>
            <a:ext cx="10515600" cy="231772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661" y="1987071"/>
            <a:ext cx="5028028" cy="263879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049748"/>
            <a:ext cx="4775489" cy="25761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4615" y="2272860"/>
            <a:ext cx="4544059" cy="206721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4022" y="1603976"/>
            <a:ext cx="4563112" cy="481079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13689" y="1622982"/>
            <a:ext cx="5687219" cy="96215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13689" y="2598814"/>
            <a:ext cx="5706271" cy="132416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85585" y="4762843"/>
            <a:ext cx="2162477" cy="905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954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CONDITIONALS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530" y="1690688"/>
            <a:ext cx="10515600" cy="227679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530" y="4119255"/>
            <a:ext cx="5634318" cy="259858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0466" y="1709740"/>
            <a:ext cx="2980764" cy="223868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59106" y="4119255"/>
            <a:ext cx="7637929" cy="2657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583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Image result for java codebase folder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518" y="0"/>
            <a:ext cx="11510682" cy="3854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376517" y="4623961"/>
            <a:ext cx="5325035" cy="200809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smtClean="0">
                <a:solidFill>
                  <a:schemeClr val="tx1"/>
                </a:solidFill>
              </a:rPr>
              <a:t>String name = </a:t>
            </a:r>
            <a:r>
              <a:rPr lang="en-US" b="1" dirty="0" err="1" smtClean="0">
                <a:solidFill>
                  <a:schemeClr val="tx1"/>
                </a:solidFill>
              </a:rPr>
              <a:t>getParameter</a:t>
            </a:r>
            <a:r>
              <a:rPr lang="en-US" b="1" dirty="0" smtClean="0">
                <a:solidFill>
                  <a:schemeClr val="tx1"/>
                </a:solidFill>
              </a:rPr>
              <a:t>("</a:t>
            </a:r>
            <a:r>
              <a:rPr lang="en-US" b="1" dirty="0" err="1" smtClean="0">
                <a:solidFill>
                  <a:schemeClr val="tx1"/>
                </a:solidFill>
              </a:rPr>
              <a:t>myName</a:t>
            </a:r>
            <a:r>
              <a:rPr lang="en-US" b="1" dirty="0" smtClean="0">
                <a:solidFill>
                  <a:schemeClr val="tx1"/>
                </a:solidFill>
              </a:rPr>
              <a:t>");</a:t>
            </a:r>
          </a:p>
          <a:p>
            <a:endParaRPr lang="en-US" b="1" dirty="0" smtClean="0">
              <a:solidFill>
                <a:schemeClr val="tx1"/>
              </a:solidFill>
            </a:endParaRPr>
          </a:p>
          <a:p>
            <a:r>
              <a:rPr lang="en-US" b="1" dirty="0" smtClean="0">
                <a:solidFill>
                  <a:srgbClr val="FF0000"/>
                </a:solidFill>
              </a:rPr>
              <a:t>if ( </a:t>
            </a:r>
            <a:r>
              <a:rPr lang="en-US" b="1" dirty="0" err="1" smtClean="0">
                <a:solidFill>
                  <a:srgbClr val="FF0000"/>
                </a:solidFill>
              </a:rPr>
              <a:t>name.startsWith</a:t>
            </a:r>
            <a:r>
              <a:rPr lang="en-US" b="1" dirty="0" smtClean="0">
                <a:solidFill>
                  <a:srgbClr val="FF0000"/>
                </a:solidFill>
              </a:rPr>
              <a:t>("super") ){</a:t>
            </a:r>
          </a:p>
          <a:p>
            <a:endParaRPr lang="en-US" b="1" dirty="0" smtClean="0">
              <a:solidFill>
                <a:srgbClr val="FF0000"/>
              </a:solidFill>
            </a:endParaRPr>
          </a:p>
          <a:p>
            <a:r>
              <a:rPr lang="en-US" b="1" dirty="0" smtClean="0">
                <a:solidFill>
                  <a:srgbClr val="FF0000"/>
                </a:solidFill>
              </a:rPr>
              <a:t>     </a:t>
            </a:r>
            <a:r>
              <a:rPr lang="en-US" b="1" dirty="0" err="1" smtClean="0">
                <a:solidFill>
                  <a:srgbClr val="FF0000"/>
                </a:solidFill>
              </a:rPr>
              <a:t>System.out.println</a:t>
            </a:r>
            <a:r>
              <a:rPr lang="en-US" b="1" dirty="0" smtClean="0">
                <a:solidFill>
                  <a:srgbClr val="FF0000"/>
                </a:solidFill>
              </a:rPr>
              <a:t>("THIS PERSON IS SUPERMAN");</a:t>
            </a:r>
          </a:p>
          <a:p>
            <a:endParaRPr lang="en-US" b="1" dirty="0" smtClean="0">
              <a:solidFill>
                <a:srgbClr val="FF0000"/>
              </a:solidFill>
            </a:endParaRPr>
          </a:p>
          <a:p>
            <a:r>
              <a:rPr lang="en-US" b="1" dirty="0" smtClean="0">
                <a:solidFill>
                  <a:srgbClr val="FF0000"/>
                </a:solidFill>
              </a:rPr>
              <a:t>}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562165" y="4623961"/>
            <a:ext cx="5325035" cy="200809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smtClean="0">
                <a:solidFill>
                  <a:schemeClr val="tx1"/>
                </a:solidFill>
              </a:rPr>
              <a:t>String name = </a:t>
            </a:r>
            <a:r>
              <a:rPr lang="en-US" b="1" dirty="0" err="1" smtClean="0">
                <a:solidFill>
                  <a:schemeClr val="tx1"/>
                </a:solidFill>
              </a:rPr>
              <a:t>getParameter</a:t>
            </a:r>
            <a:r>
              <a:rPr lang="en-US" b="1" dirty="0" smtClean="0">
                <a:solidFill>
                  <a:schemeClr val="tx1"/>
                </a:solidFill>
              </a:rPr>
              <a:t>("</a:t>
            </a:r>
            <a:r>
              <a:rPr lang="en-US" b="1" dirty="0" err="1" smtClean="0">
                <a:solidFill>
                  <a:schemeClr val="tx1"/>
                </a:solidFill>
              </a:rPr>
              <a:t>myName</a:t>
            </a:r>
            <a:r>
              <a:rPr lang="en-US" b="1" dirty="0" smtClean="0">
                <a:solidFill>
                  <a:schemeClr val="tx1"/>
                </a:solidFill>
              </a:rPr>
              <a:t>");</a:t>
            </a:r>
          </a:p>
          <a:p>
            <a:endParaRPr lang="en-US" b="1" dirty="0" smtClean="0">
              <a:solidFill>
                <a:schemeClr val="tx1"/>
              </a:solidFill>
            </a:endParaRPr>
          </a:p>
          <a:p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if ( </a:t>
            </a:r>
            <a:r>
              <a:rPr lang="en-US" b="1" dirty="0" err="1" smtClean="0">
                <a:solidFill>
                  <a:schemeClr val="accent1">
                    <a:lumMod val="75000"/>
                  </a:schemeClr>
                </a:solidFill>
              </a:rPr>
              <a:t>name.startsWith</a:t>
            </a:r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(“iron") ){</a:t>
            </a:r>
          </a:p>
          <a:p>
            <a:endParaRPr lang="en-US" b="1" dirty="0" smtClean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     </a:t>
            </a:r>
            <a:r>
              <a:rPr lang="en-US" b="1" dirty="0" err="1" smtClean="0">
                <a:solidFill>
                  <a:schemeClr val="accent1">
                    <a:lumMod val="75000"/>
                  </a:schemeClr>
                </a:solidFill>
              </a:rPr>
              <a:t>System.out.println</a:t>
            </a:r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("THIS PERSON IS IRONMAN");</a:t>
            </a:r>
          </a:p>
          <a:p>
            <a:endParaRPr lang="en-US" b="1" dirty="0" smtClean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}</a:t>
            </a:r>
            <a:endParaRPr 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236517" y="178868"/>
            <a:ext cx="5325034" cy="367595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1"/>
                </a:solidFill>
              </a:rPr>
              <a:t>S</a:t>
            </a:r>
            <a:r>
              <a:rPr lang="en-US" b="1" dirty="0" smtClean="0">
                <a:solidFill>
                  <a:schemeClr val="tx1"/>
                </a:solidFill>
              </a:rPr>
              <a:t>tring name = </a:t>
            </a:r>
            <a:r>
              <a:rPr lang="en-US" b="1" dirty="0" err="1" smtClean="0">
                <a:solidFill>
                  <a:schemeClr val="tx1"/>
                </a:solidFill>
              </a:rPr>
              <a:t>getParameter</a:t>
            </a:r>
            <a:r>
              <a:rPr lang="en-US" b="1" dirty="0" smtClean="0">
                <a:solidFill>
                  <a:schemeClr val="tx1"/>
                </a:solidFill>
              </a:rPr>
              <a:t>("</a:t>
            </a:r>
            <a:r>
              <a:rPr lang="en-US" b="1" dirty="0" err="1" smtClean="0">
                <a:solidFill>
                  <a:schemeClr val="tx1"/>
                </a:solidFill>
              </a:rPr>
              <a:t>myName</a:t>
            </a:r>
            <a:r>
              <a:rPr lang="en-US" b="1" dirty="0" smtClean="0">
                <a:solidFill>
                  <a:schemeClr val="tx1"/>
                </a:solidFill>
              </a:rPr>
              <a:t>");</a:t>
            </a:r>
          </a:p>
          <a:p>
            <a:endParaRPr lang="en-US" b="1" dirty="0" smtClean="0">
              <a:solidFill>
                <a:schemeClr val="tx1"/>
              </a:solidFill>
            </a:endParaRPr>
          </a:p>
          <a:p>
            <a:r>
              <a:rPr lang="en-US" b="1" dirty="0" smtClean="0">
                <a:solidFill>
                  <a:srgbClr val="FF0000"/>
                </a:solidFill>
              </a:rPr>
              <a:t>if ( </a:t>
            </a:r>
            <a:r>
              <a:rPr lang="en-US" b="1" dirty="0" err="1" smtClean="0">
                <a:solidFill>
                  <a:srgbClr val="FF0000"/>
                </a:solidFill>
              </a:rPr>
              <a:t>name.startsWith</a:t>
            </a:r>
            <a:r>
              <a:rPr lang="en-US" b="1" dirty="0" smtClean="0">
                <a:solidFill>
                  <a:srgbClr val="FF0000"/>
                </a:solidFill>
              </a:rPr>
              <a:t>("super") ){</a:t>
            </a:r>
          </a:p>
          <a:p>
            <a:endParaRPr lang="en-US" b="1" dirty="0" smtClean="0">
              <a:solidFill>
                <a:srgbClr val="FF0000"/>
              </a:solidFill>
            </a:endParaRPr>
          </a:p>
          <a:p>
            <a:r>
              <a:rPr lang="en-US" b="1" dirty="0" smtClean="0">
                <a:solidFill>
                  <a:srgbClr val="FF0000"/>
                </a:solidFill>
              </a:rPr>
              <a:t>     </a:t>
            </a:r>
            <a:r>
              <a:rPr lang="en-US" b="1" dirty="0" err="1" smtClean="0">
                <a:solidFill>
                  <a:srgbClr val="FF0000"/>
                </a:solidFill>
              </a:rPr>
              <a:t>System.out.println</a:t>
            </a:r>
            <a:r>
              <a:rPr lang="en-US" b="1" dirty="0" smtClean="0">
                <a:solidFill>
                  <a:srgbClr val="FF0000"/>
                </a:solidFill>
              </a:rPr>
              <a:t>("THIS PERSON IS SUPERMAN");</a:t>
            </a:r>
          </a:p>
          <a:p>
            <a:endParaRPr lang="en-US" b="1" dirty="0" smtClean="0">
              <a:solidFill>
                <a:srgbClr val="FF0000"/>
              </a:solidFill>
            </a:endParaRPr>
          </a:p>
          <a:p>
            <a:r>
              <a:rPr lang="en-US" b="1" dirty="0" smtClean="0">
                <a:solidFill>
                  <a:srgbClr val="FF0000"/>
                </a:solidFill>
              </a:rPr>
              <a:t>}</a:t>
            </a:r>
          </a:p>
          <a:p>
            <a:endParaRPr lang="en-US" b="1" dirty="0">
              <a:solidFill>
                <a:schemeClr val="tx1"/>
              </a:solidFill>
            </a:endParaRPr>
          </a:p>
          <a:p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if ( </a:t>
            </a:r>
            <a:r>
              <a:rPr lang="en-US" b="1" dirty="0" err="1" smtClean="0">
                <a:solidFill>
                  <a:schemeClr val="accent1">
                    <a:lumMod val="75000"/>
                  </a:schemeClr>
                </a:solidFill>
              </a:rPr>
              <a:t>name.startsWith</a:t>
            </a:r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(“iron") ){</a:t>
            </a:r>
          </a:p>
          <a:p>
            <a:endParaRPr lang="en-US" b="1" dirty="0" smtClean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     </a:t>
            </a:r>
            <a:r>
              <a:rPr lang="en-US" b="1" dirty="0" err="1" smtClean="0">
                <a:solidFill>
                  <a:schemeClr val="accent1">
                    <a:lumMod val="75000"/>
                  </a:schemeClr>
                </a:solidFill>
              </a:rPr>
              <a:t>System.out.println</a:t>
            </a:r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("THIS PERSON IS IRONMAN");</a:t>
            </a:r>
          </a:p>
          <a:p>
            <a:endParaRPr lang="en-US" b="1" dirty="0" smtClean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}</a:t>
            </a:r>
            <a:endParaRPr 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7600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LOOPS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5105400" cy="489299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0933" y="1690688"/>
            <a:ext cx="5387261" cy="4892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362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Include Tasks &amp; Variables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447" y="1581480"/>
            <a:ext cx="2848373" cy="500132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1304" y="1581480"/>
            <a:ext cx="2715004" cy="490260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7061" y="1538701"/>
            <a:ext cx="2734057" cy="1305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884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Include Tasks &amp; Variables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61414"/>
            <a:ext cx="4467849" cy="496595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6899" y="1761414"/>
            <a:ext cx="4486901" cy="326753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6899" y="5099671"/>
            <a:ext cx="4486901" cy="162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917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Structure for project</a:t>
            </a:r>
          </a:p>
          <a:p>
            <a:r>
              <a:rPr lang="en-US" dirty="0" smtClean="0"/>
              <a:t>How files and Folders are organized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7421" y="1166254"/>
            <a:ext cx="3248191" cy="546583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694926"/>
            <a:ext cx="6068980" cy="1806399"/>
          </a:xfrm>
          <a:prstGeom prst="rect">
            <a:avLst/>
          </a:prstGeom>
        </p:spPr>
      </p:pic>
      <p:sp>
        <p:nvSpPr>
          <p:cNvPr id="12" name="Rectangle 3"/>
          <p:cNvSpPr>
            <a:spLocks noChangeArrowheads="1"/>
          </p:cNvSpPr>
          <p:nvPr/>
        </p:nvSpPr>
        <p:spPr bwMode="auto">
          <a:xfrm>
            <a:off x="828508" y="6083894"/>
            <a:ext cx="5800725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 err="1" smtClean="0">
                <a:ln>
                  <a:noFill/>
                </a:ln>
                <a:solidFill>
                  <a:srgbClr val="404040"/>
                </a:solidFill>
                <a:effectLst/>
                <a:latin typeface="Consolas" panose="020B0609020204030204" pitchFamily="49" charset="0"/>
              </a:rPr>
              <a:t>ansible</a:t>
            </a: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rgbClr val="404040"/>
                </a:solidFill>
                <a:effectLst/>
                <a:latin typeface="Consolas" panose="020B0609020204030204" pitchFamily="49" charset="0"/>
              </a:rPr>
              <a:t>-galaxy </a:t>
            </a:r>
            <a:r>
              <a:rPr kumimoji="0" lang="en-US" altLang="en-US" sz="2800" b="0" i="0" u="none" strike="noStrike" cap="none" normalizeH="0" baseline="0" dirty="0" err="1" smtClean="0">
                <a:ln>
                  <a:noFill/>
                </a:ln>
                <a:solidFill>
                  <a:srgbClr val="40404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rgbClr val="404040"/>
                </a:solidFill>
                <a:effectLst/>
                <a:latin typeface="Consolas" panose="020B0609020204030204" pitchFamily="49" charset="0"/>
              </a:rPr>
              <a:t> web</a:t>
            </a: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2874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https://mapr.com/blog/kubernetes-kafka-event-sourcing-architecture-patterns-and-use-case-examples/assets/cluster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0364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663389" y="3263152"/>
            <a:ext cx="10972800" cy="34783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039906" y="591671"/>
            <a:ext cx="1810870" cy="18467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072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49704" y="2953062"/>
            <a:ext cx="4811843" cy="20386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 smtClean="0">
                <a:solidFill>
                  <a:schemeClr val="tx1"/>
                </a:solidFill>
              </a:rPr>
              <a:t>DESIRED STATE</a:t>
            </a:r>
            <a:endParaRPr lang="en-US" sz="5400" dirty="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255240" y="2953062"/>
            <a:ext cx="4424598" cy="20386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 smtClean="0">
                <a:solidFill>
                  <a:schemeClr val="tx1"/>
                </a:solidFill>
              </a:rPr>
              <a:t>ACTUAL STATE</a:t>
            </a:r>
            <a:endParaRPr lang="en-US" sz="5400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786203" y="3567659"/>
            <a:ext cx="824459" cy="9743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dirty="0">
                <a:solidFill>
                  <a:schemeClr val="tx1"/>
                </a:solidFill>
              </a:rPr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121023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mage result for kubernetes desired state = actua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813" y="389744"/>
            <a:ext cx="11497456" cy="6468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284813" y="5156616"/>
            <a:ext cx="3237876" cy="14690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527" y="5331112"/>
            <a:ext cx="2362200" cy="109537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150403" y="5144281"/>
            <a:ext cx="4019236" cy="14690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7576" y="5343446"/>
            <a:ext cx="2362200" cy="10953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7171" y="2563318"/>
            <a:ext cx="1439056" cy="1439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271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417" y="486997"/>
            <a:ext cx="11641685" cy="5823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8755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pod life cycl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280" y="514842"/>
            <a:ext cx="11117028" cy="6125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5440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896470" y="4957482"/>
            <a:ext cx="2026023" cy="1272988"/>
          </a:xfrm>
          <a:prstGeom prst="rect">
            <a:avLst/>
          </a:prstGeom>
          <a:solidFill>
            <a:srgbClr val="00CC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smtClean="0">
                <a:solidFill>
                  <a:schemeClr val="tx1"/>
                </a:solidFill>
              </a:rPr>
              <a:t>POD B1</a:t>
            </a:r>
            <a:endParaRPr lang="en-US" sz="3600" b="1" dirty="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728882" y="4957482"/>
            <a:ext cx="2026023" cy="1272988"/>
          </a:xfrm>
          <a:prstGeom prst="rect">
            <a:avLst/>
          </a:prstGeom>
          <a:solidFill>
            <a:srgbClr val="00CC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</a:rPr>
              <a:t>POD B2</a:t>
            </a:r>
          </a:p>
        </p:txBody>
      </p:sp>
      <p:sp>
        <p:nvSpPr>
          <p:cNvPr id="6" name="Rectangle 5"/>
          <p:cNvSpPr/>
          <p:nvPr/>
        </p:nvSpPr>
        <p:spPr>
          <a:xfrm>
            <a:off x="8561294" y="4957482"/>
            <a:ext cx="2026023" cy="1272988"/>
          </a:xfrm>
          <a:prstGeom prst="rect">
            <a:avLst/>
          </a:prstGeom>
          <a:solidFill>
            <a:srgbClr val="00CC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</a:rPr>
              <a:t>POD B3</a:t>
            </a:r>
          </a:p>
        </p:txBody>
      </p:sp>
      <p:sp>
        <p:nvSpPr>
          <p:cNvPr id="7" name="Rectangle 6"/>
          <p:cNvSpPr/>
          <p:nvPr/>
        </p:nvSpPr>
        <p:spPr>
          <a:xfrm>
            <a:off x="4455459" y="546847"/>
            <a:ext cx="2026023" cy="127298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smtClean="0">
                <a:solidFill>
                  <a:schemeClr val="tx1"/>
                </a:solidFill>
              </a:rPr>
              <a:t>POD A</a:t>
            </a:r>
            <a:endParaRPr lang="en-US" sz="3600" b="1" dirty="0">
              <a:solidFill>
                <a:schemeClr val="tx1"/>
              </a:solidFill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1873624" y="1855693"/>
            <a:ext cx="3558989" cy="2501153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896470" y="4397188"/>
            <a:ext cx="2026022" cy="48409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chemeClr val="tx1"/>
                </a:solidFill>
              </a:rPr>
              <a:t>192.2.0.4</a:t>
            </a:r>
            <a:endParaRPr lang="en-US" sz="2800" b="1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728882" y="4397188"/>
            <a:ext cx="2026022" cy="48409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chemeClr val="tx1"/>
                </a:solidFill>
              </a:rPr>
              <a:t>192.2.0.5</a:t>
            </a:r>
            <a:endParaRPr lang="en-US" sz="2800" b="1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8561294" y="4388223"/>
            <a:ext cx="2026022" cy="48409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chemeClr val="tx1"/>
                </a:solidFill>
              </a:rPr>
              <a:t>192.2.1.16</a:t>
            </a:r>
            <a:endParaRPr lang="en-US" sz="2800" b="1" dirty="0">
              <a:solidFill>
                <a:schemeClr val="tx1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928" y="4141694"/>
            <a:ext cx="2259106" cy="2259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888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/>
          <p:cNvGrpSpPr/>
          <p:nvPr/>
        </p:nvGrpSpPr>
        <p:grpSpPr>
          <a:xfrm>
            <a:off x="2941983" y="-278300"/>
            <a:ext cx="4989443" cy="3063322"/>
            <a:chOff x="2941983" y="-278300"/>
            <a:chExt cx="4989443" cy="3063322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41983" y="-278300"/>
              <a:ext cx="4989443" cy="3063322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82843" y="735498"/>
              <a:ext cx="1615521" cy="1514059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3737114" y="1888435"/>
              <a:ext cx="18486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REMOTE REPO</a:t>
              </a:r>
              <a:endParaRPr lang="en-US" b="1" dirty="0"/>
            </a:p>
          </p:txBody>
        </p:sp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98820"/>
            <a:ext cx="5864087" cy="296603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0923" y="3798820"/>
            <a:ext cx="5811077" cy="2890700"/>
          </a:xfrm>
          <a:prstGeom prst="rect">
            <a:avLst/>
          </a:prstGeom>
        </p:spPr>
      </p:pic>
      <p:sp>
        <p:nvSpPr>
          <p:cNvPr id="17" name="Rounded Rectangle 16"/>
          <p:cNvSpPr/>
          <p:nvPr/>
        </p:nvSpPr>
        <p:spPr>
          <a:xfrm>
            <a:off x="198784" y="4253948"/>
            <a:ext cx="1669770" cy="1470989"/>
          </a:xfrm>
          <a:prstGeom prst="roundRect">
            <a:avLst/>
          </a:prstGeom>
          <a:solidFill>
            <a:srgbClr val="FF7C8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>
            <a:off x="2385390" y="4253948"/>
            <a:ext cx="1351724" cy="1490870"/>
          </a:xfrm>
          <a:prstGeom prst="roundRect">
            <a:avLst/>
          </a:prstGeom>
          <a:solidFill>
            <a:srgbClr val="FFC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451113" y="4253948"/>
            <a:ext cx="1152939" cy="1490868"/>
          </a:xfrm>
          <a:prstGeom prst="rect">
            <a:avLst/>
          </a:prstGeom>
          <a:solidFill>
            <a:srgbClr val="00CC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051" y="4508233"/>
            <a:ext cx="963450" cy="982283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1" name="Oval 20"/>
          <p:cNvSpPr/>
          <p:nvPr/>
        </p:nvSpPr>
        <p:spPr>
          <a:xfrm>
            <a:off x="1530624" y="3161951"/>
            <a:ext cx="1113184" cy="1113184"/>
          </a:xfrm>
          <a:prstGeom prst="ellipse">
            <a:avLst/>
          </a:prstGeom>
          <a:solidFill>
            <a:srgbClr val="00CC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STAGING</a:t>
            </a: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22" name="Oval 21"/>
          <p:cNvSpPr/>
          <p:nvPr/>
        </p:nvSpPr>
        <p:spPr>
          <a:xfrm>
            <a:off x="2707999" y="3161951"/>
            <a:ext cx="1113184" cy="1113184"/>
          </a:xfrm>
          <a:prstGeom prst="ellipse">
            <a:avLst/>
          </a:prstGeom>
          <a:solidFill>
            <a:srgbClr val="FFC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LOCAL REPO</a:t>
            </a: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23" name="Oval 22"/>
          <p:cNvSpPr/>
          <p:nvPr/>
        </p:nvSpPr>
        <p:spPr>
          <a:xfrm>
            <a:off x="337929" y="3161951"/>
            <a:ext cx="1113184" cy="1113184"/>
          </a:xfrm>
          <a:prstGeom prst="ellipse">
            <a:avLst/>
          </a:prstGeom>
          <a:solidFill>
            <a:srgbClr val="FF7C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WORK DIR</a:t>
            </a:r>
            <a:endParaRPr lang="en-US" sz="1200" b="1" dirty="0">
              <a:solidFill>
                <a:schemeClr val="tx1"/>
              </a:solidFill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0380" y="4508233"/>
            <a:ext cx="963450" cy="982283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4088" y="4508233"/>
            <a:ext cx="963450" cy="982283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7" name="Rounded Rectangle 26"/>
          <p:cNvSpPr/>
          <p:nvPr/>
        </p:nvSpPr>
        <p:spPr>
          <a:xfrm>
            <a:off x="6553201" y="4234067"/>
            <a:ext cx="1669770" cy="1470989"/>
          </a:xfrm>
          <a:prstGeom prst="roundRect">
            <a:avLst/>
          </a:prstGeom>
          <a:solidFill>
            <a:srgbClr val="FF7C8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ed Rectangle 27"/>
          <p:cNvSpPr/>
          <p:nvPr/>
        </p:nvSpPr>
        <p:spPr>
          <a:xfrm>
            <a:off x="8739807" y="4234067"/>
            <a:ext cx="1351724" cy="1490870"/>
          </a:xfrm>
          <a:prstGeom prst="roundRect">
            <a:avLst/>
          </a:prstGeom>
          <a:solidFill>
            <a:srgbClr val="FFC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7805530" y="4234067"/>
            <a:ext cx="1152939" cy="1490868"/>
          </a:xfrm>
          <a:prstGeom prst="rect">
            <a:avLst/>
          </a:prstGeom>
          <a:solidFill>
            <a:srgbClr val="00CC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9728" y="735498"/>
            <a:ext cx="963450" cy="982283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31" name="Rectangle 30"/>
          <p:cNvSpPr/>
          <p:nvPr/>
        </p:nvSpPr>
        <p:spPr>
          <a:xfrm>
            <a:off x="198784" y="2141911"/>
            <a:ext cx="2743199" cy="795130"/>
          </a:xfrm>
          <a:prstGeom prst="rect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err="1">
                <a:solidFill>
                  <a:schemeClr val="tx1"/>
                </a:solidFill>
              </a:rPr>
              <a:t>g</a:t>
            </a:r>
            <a:r>
              <a:rPr lang="en-US" sz="2800" b="1" dirty="0" err="1" smtClean="0">
                <a:solidFill>
                  <a:schemeClr val="tx1"/>
                </a:solidFill>
              </a:rPr>
              <a:t>it</a:t>
            </a:r>
            <a:r>
              <a:rPr lang="en-US" sz="2800" b="1" dirty="0" smtClean="0">
                <a:solidFill>
                  <a:schemeClr val="tx1"/>
                </a:solidFill>
              </a:rPr>
              <a:t> clone</a:t>
            </a:r>
            <a:endParaRPr lang="en-US" sz="2800" b="1" dirty="0">
              <a:solidFill>
                <a:schemeClr val="tx1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218662" y="2133821"/>
            <a:ext cx="2743199" cy="795130"/>
          </a:xfrm>
          <a:prstGeom prst="rect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err="1">
                <a:solidFill>
                  <a:schemeClr val="tx1"/>
                </a:solidFill>
              </a:rPr>
              <a:t>g</a:t>
            </a:r>
            <a:r>
              <a:rPr lang="en-US" sz="2800" b="1" dirty="0" err="1" smtClean="0">
                <a:solidFill>
                  <a:schemeClr val="tx1"/>
                </a:solidFill>
              </a:rPr>
              <a:t>it</a:t>
            </a:r>
            <a:r>
              <a:rPr lang="en-US" sz="2800" b="1" dirty="0" smtClean="0">
                <a:solidFill>
                  <a:schemeClr val="tx1"/>
                </a:solidFill>
              </a:rPr>
              <a:t> add</a:t>
            </a:r>
            <a:endParaRPr lang="en-US" sz="2800" b="1" dirty="0">
              <a:solidFill>
                <a:schemeClr val="tx1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218662" y="2132400"/>
            <a:ext cx="2743199" cy="795130"/>
          </a:xfrm>
          <a:prstGeom prst="rect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err="1">
                <a:solidFill>
                  <a:schemeClr val="tx1"/>
                </a:solidFill>
              </a:rPr>
              <a:t>g</a:t>
            </a:r>
            <a:r>
              <a:rPr lang="en-US" sz="2800" b="1" dirty="0" err="1" smtClean="0">
                <a:solidFill>
                  <a:schemeClr val="tx1"/>
                </a:solidFill>
              </a:rPr>
              <a:t>it</a:t>
            </a:r>
            <a:r>
              <a:rPr lang="en-US" sz="2800" b="1" dirty="0" smtClean="0">
                <a:solidFill>
                  <a:schemeClr val="tx1"/>
                </a:solidFill>
              </a:rPr>
              <a:t> commit</a:t>
            </a:r>
            <a:endParaRPr lang="en-US" sz="2800" b="1" dirty="0">
              <a:solidFill>
                <a:schemeClr val="tx1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168965" y="2146368"/>
            <a:ext cx="2743199" cy="795130"/>
          </a:xfrm>
          <a:prstGeom prst="rect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err="1">
                <a:solidFill>
                  <a:schemeClr val="tx1"/>
                </a:solidFill>
              </a:rPr>
              <a:t>g</a:t>
            </a:r>
            <a:r>
              <a:rPr lang="en-US" sz="2800" b="1" dirty="0" err="1" smtClean="0">
                <a:solidFill>
                  <a:schemeClr val="tx1"/>
                </a:solidFill>
              </a:rPr>
              <a:t>it</a:t>
            </a:r>
            <a:r>
              <a:rPr lang="en-US" sz="2800" b="1" dirty="0" smtClean="0">
                <a:solidFill>
                  <a:schemeClr val="tx1"/>
                </a:solidFill>
              </a:rPr>
              <a:t> push</a:t>
            </a:r>
            <a:endParaRPr lang="en-US" sz="2800" b="1" dirty="0">
              <a:solidFill>
                <a:schemeClr val="tx1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271050" y="2138677"/>
            <a:ext cx="2743199" cy="795130"/>
          </a:xfrm>
          <a:prstGeom prst="rect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err="1">
                <a:solidFill>
                  <a:schemeClr val="tx1"/>
                </a:solidFill>
              </a:rPr>
              <a:t>g</a:t>
            </a:r>
            <a:r>
              <a:rPr lang="en-US" sz="2800" b="1" dirty="0" err="1" smtClean="0">
                <a:solidFill>
                  <a:schemeClr val="tx1"/>
                </a:solidFill>
              </a:rPr>
              <a:t>it</a:t>
            </a:r>
            <a:r>
              <a:rPr lang="en-US" sz="2800" b="1" dirty="0" smtClean="0">
                <a:solidFill>
                  <a:schemeClr val="tx1"/>
                </a:solidFill>
              </a:rPr>
              <a:t> pull</a:t>
            </a:r>
            <a:endParaRPr lang="en-US" sz="2800" b="1" dirty="0">
              <a:solidFill>
                <a:schemeClr val="tx1"/>
              </a:solidFill>
            </a:endParaRPr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2372" y="828264"/>
            <a:ext cx="963450" cy="982283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3323" y="806752"/>
            <a:ext cx="963450" cy="982283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38" name="TextBox 37"/>
          <p:cNvSpPr txBox="1"/>
          <p:nvPr/>
        </p:nvSpPr>
        <p:spPr>
          <a:xfrm>
            <a:off x="1172816" y="6522674"/>
            <a:ext cx="2425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DEVELOPER A</a:t>
            </a:r>
            <a:endParaRPr lang="en-US" b="1" dirty="0"/>
          </a:p>
        </p:txBody>
      </p:sp>
      <p:sp>
        <p:nvSpPr>
          <p:cNvPr id="39" name="TextBox 38"/>
          <p:cNvSpPr txBox="1"/>
          <p:nvPr/>
        </p:nvSpPr>
        <p:spPr>
          <a:xfrm>
            <a:off x="7527233" y="6488668"/>
            <a:ext cx="2425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DEVELOPER B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942793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3.7037E-6 L -0.12305 0.55162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159" y="275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4.81481E-6 L 0.12109 -0.55023 " pathEditMode="relative" rAng="0" ptsTypes="AA">
                                      <p:cBhvr>
                                        <p:cTn id="54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68" y="-277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-1.11111E-6 L -0.13034 0.53657 " pathEditMode="relative" rAng="0" ptsTypes="AA">
                                      <p:cBhvr>
                                        <p:cTn id="65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628" y="2689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2000"/>
                            </p:stCondLst>
                            <p:childTnLst>
                              <p:par>
                                <p:cTn id="6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69 -0.01806 L -0.1961 0.00138 " pathEditMode="relative" rAng="0" ptsTypes="AA">
                                      <p:cBhvr>
                                        <p:cTn id="72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727" y="9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  <p:bldP spid="34" grpId="0" animBg="1"/>
      <p:bldP spid="34" grpId="1" animBg="1"/>
      <p:bldP spid="35" grpId="0" animBg="1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896468" y="5468474"/>
            <a:ext cx="2026023" cy="1272988"/>
          </a:xfrm>
          <a:prstGeom prst="rect">
            <a:avLst/>
          </a:prstGeom>
          <a:solidFill>
            <a:srgbClr val="00CC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smtClean="0">
                <a:solidFill>
                  <a:schemeClr val="tx1"/>
                </a:solidFill>
              </a:rPr>
              <a:t>POD B1</a:t>
            </a:r>
            <a:endParaRPr lang="en-US" sz="3600" b="1" dirty="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728881" y="5459509"/>
            <a:ext cx="2026023" cy="1272988"/>
          </a:xfrm>
          <a:prstGeom prst="rect">
            <a:avLst/>
          </a:prstGeom>
          <a:solidFill>
            <a:srgbClr val="00CC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</a:rPr>
              <a:t>POD B2</a:t>
            </a:r>
          </a:p>
        </p:txBody>
      </p:sp>
      <p:sp>
        <p:nvSpPr>
          <p:cNvPr id="6" name="Rectangle 5"/>
          <p:cNvSpPr/>
          <p:nvPr/>
        </p:nvSpPr>
        <p:spPr>
          <a:xfrm>
            <a:off x="8561294" y="5459509"/>
            <a:ext cx="2026023" cy="1272988"/>
          </a:xfrm>
          <a:prstGeom prst="rect">
            <a:avLst/>
          </a:prstGeom>
          <a:solidFill>
            <a:srgbClr val="00CC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</a:rPr>
              <a:t>POD B3</a:t>
            </a:r>
          </a:p>
        </p:txBody>
      </p:sp>
      <p:sp>
        <p:nvSpPr>
          <p:cNvPr id="7" name="Rectangle 6"/>
          <p:cNvSpPr/>
          <p:nvPr/>
        </p:nvSpPr>
        <p:spPr>
          <a:xfrm>
            <a:off x="4728882" y="569258"/>
            <a:ext cx="2026023" cy="127298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smtClean="0">
                <a:solidFill>
                  <a:schemeClr val="tx1"/>
                </a:solidFill>
              </a:rPr>
              <a:t>POD A</a:t>
            </a:r>
            <a:endParaRPr lang="en-US" sz="3600" b="1" dirty="0">
              <a:solidFill>
                <a:schemeClr val="tx1"/>
              </a:solidFill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5741893" y="1869139"/>
            <a:ext cx="17932" cy="90543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896468" y="4957482"/>
            <a:ext cx="2026022" cy="48409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chemeClr val="tx1"/>
                </a:solidFill>
              </a:rPr>
              <a:t>192.2.0.4</a:t>
            </a:r>
            <a:endParaRPr lang="en-US" sz="2800" b="1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728881" y="4957482"/>
            <a:ext cx="2026022" cy="48409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chemeClr val="tx1"/>
                </a:solidFill>
              </a:rPr>
              <a:t>192.2.0.5</a:t>
            </a:r>
            <a:endParaRPr lang="en-US" sz="2800" b="1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8561295" y="4957482"/>
            <a:ext cx="2026022" cy="48409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chemeClr val="tx1"/>
                </a:solidFill>
              </a:rPr>
              <a:t>192.2.1.16</a:t>
            </a:r>
            <a:endParaRPr lang="en-US" sz="2800" b="1" dirty="0">
              <a:solidFill>
                <a:schemeClr val="tx1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925" y="4639235"/>
            <a:ext cx="2259106" cy="2259106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4728882" y="3334870"/>
            <a:ext cx="2026022" cy="986118"/>
          </a:xfrm>
          <a:prstGeom prst="rect">
            <a:avLst/>
          </a:prstGeom>
          <a:solidFill>
            <a:srgbClr val="FFCC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SERVICE B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746814" y="2774575"/>
            <a:ext cx="2026022" cy="484094"/>
          </a:xfrm>
          <a:prstGeom prst="rect">
            <a:avLst/>
          </a:prstGeom>
          <a:solidFill>
            <a:srgbClr val="FFCC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chemeClr val="tx1"/>
                </a:solidFill>
              </a:rPr>
              <a:t>10.2.0.5</a:t>
            </a:r>
            <a:endParaRPr lang="en-US" sz="2800" b="1" dirty="0">
              <a:solidFill>
                <a:schemeClr val="tx1"/>
              </a:solidFill>
            </a:endParaRPr>
          </a:p>
        </p:txBody>
      </p:sp>
      <p:cxnSp>
        <p:nvCxnSpPr>
          <p:cNvPr id="10" name="Straight Arrow Connector 9"/>
          <p:cNvCxnSpPr>
            <a:stCxn id="2" idx="2"/>
            <a:endCxn id="12" idx="0"/>
          </p:cNvCxnSpPr>
          <p:nvPr/>
        </p:nvCxnSpPr>
        <p:spPr>
          <a:xfrm flipH="1">
            <a:off x="5741892" y="4320988"/>
            <a:ext cx="1" cy="63649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1909479" y="4554069"/>
            <a:ext cx="7664826" cy="2017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9574305" y="4574240"/>
            <a:ext cx="1" cy="37427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1909478" y="4565277"/>
            <a:ext cx="1" cy="37427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1230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2" grpId="0" animBg="1"/>
      <p:bldP spid="15" grpId="0" animBg="1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https://www.ibm.com/support/knowledgecenter/SSBS6K_3.1.1/images/networkimages/cluster-ip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104" y="634440"/>
            <a:ext cx="10548284" cy="580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7149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9097" y="5161394"/>
            <a:ext cx="1125349" cy="982283"/>
          </a:xfrm>
          <a:prstGeom prst="rect">
            <a:avLst/>
          </a:prstGeom>
          <a:solidFill>
            <a:srgbClr val="FF0000"/>
          </a:solidFill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8403" y="5168348"/>
            <a:ext cx="1124034" cy="958764"/>
          </a:xfrm>
          <a:prstGeom prst="rect">
            <a:avLst/>
          </a:prstGeom>
          <a:solidFill>
            <a:srgbClr val="00B050"/>
          </a:solidFill>
        </p:spPr>
      </p:pic>
      <p:grpSp>
        <p:nvGrpSpPr>
          <p:cNvPr id="22" name="Group 21"/>
          <p:cNvGrpSpPr/>
          <p:nvPr/>
        </p:nvGrpSpPr>
        <p:grpSpPr>
          <a:xfrm>
            <a:off x="5850124" y="-6954"/>
            <a:ext cx="2539682" cy="5168348"/>
            <a:chOff x="5850124" y="-6954"/>
            <a:chExt cx="2539682" cy="5168348"/>
          </a:xfrm>
        </p:grpSpPr>
        <p:grpSp>
          <p:nvGrpSpPr>
            <p:cNvPr id="21" name="Group 20"/>
            <p:cNvGrpSpPr/>
            <p:nvPr/>
          </p:nvGrpSpPr>
          <p:grpSpPr>
            <a:xfrm>
              <a:off x="6517537" y="1586025"/>
              <a:ext cx="1125349" cy="2165393"/>
              <a:chOff x="6517537" y="1665537"/>
              <a:chExt cx="1125349" cy="2165393"/>
            </a:xfrm>
          </p:grpSpPr>
          <p:pic>
            <p:nvPicPr>
              <p:cNvPr id="19" name="Picture 18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17537" y="1665537"/>
                <a:ext cx="1125349" cy="982283"/>
              </a:xfrm>
              <a:prstGeom prst="rect">
                <a:avLst/>
              </a:prstGeom>
              <a:solidFill>
                <a:srgbClr val="FF0000"/>
              </a:solidFill>
            </p:spPr>
          </p:pic>
          <p:pic>
            <p:nvPicPr>
              <p:cNvPr id="20" name="Picture 19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18852" y="2872166"/>
                <a:ext cx="1124034" cy="958764"/>
              </a:xfrm>
              <a:prstGeom prst="rect">
                <a:avLst/>
              </a:prstGeom>
              <a:solidFill>
                <a:srgbClr val="00B050"/>
              </a:solidFill>
            </p:spPr>
          </p:pic>
        </p:grpSp>
        <p:grpSp>
          <p:nvGrpSpPr>
            <p:cNvPr id="16" name="Group 15"/>
            <p:cNvGrpSpPr/>
            <p:nvPr/>
          </p:nvGrpSpPr>
          <p:grpSpPr>
            <a:xfrm>
              <a:off x="5850124" y="-6954"/>
              <a:ext cx="2539682" cy="5168348"/>
              <a:chOff x="5873081" y="552574"/>
              <a:chExt cx="2539682" cy="4567023"/>
            </a:xfrm>
          </p:grpSpPr>
          <p:grpSp>
            <p:nvGrpSpPr>
              <p:cNvPr id="8" name="Group 7"/>
              <p:cNvGrpSpPr/>
              <p:nvPr/>
            </p:nvGrpSpPr>
            <p:grpSpPr>
              <a:xfrm>
                <a:off x="5873081" y="1075794"/>
                <a:ext cx="2539682" cy="4043803"/>
                <a:chOff x="910142" y="529141"/>
                <a:chExt cx="2539682" cy="4043803"/>
              </a:xfrm>
            </p:grpSpPr>
            <p:pic>
              <p:nvPicPr>
                <p:cNvPr id="9" name="Picture 8"/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10142" y="529141"/>
                  <a:ext cx="2539682" cy="2539682"/>
                </a:xfrm>
                <a:prstGeom prst="rect">
                  <a:avLst/>
                </a:prstGeom>
              </p:spPr>
            </p:pic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10142" y="2033262"/>
                  <a:ext cx="2539682" cy="2539682"/>
                </a:xfrm>
                <a:prstGeom prst="rect">
                  <a:avLst/>
                </a:prstGeom>
              </p:spPr>
            </p:pic>
          </p:grpSp>
          <p:sp>
            <p:nvSpPr>
              <p:cNvPr id="11" name="TextBox 10"/>
              <p:cNvSpPr txBox="1"/>
              <p:nvPr/>
            </p:nvSpPr>
            <p:spPr>
              <a:xfrm>
                <a:off x="6423975" y="552574"/>
                <a:ext cx="1725152" cy="4623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 smtClean="0"/>
                  <a:t>BRANCH 1</a:t>
                </a:r>
                <a:endParaRPr lang="en-US" sz="2800" b="1" dirty="0"/>
              </a:p>
            </p:txBody>
          </p:sp>
        </p:grpSp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6394" y="5161394"/>
            <a:ext cx="1124034" cy="98228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</p:pic>
      <p:grpSp>
        <p:nvGrpSpPr>
          <p:cNvPr id="15" name="Group 14"/>
          <p:cNvGrpSpPr/>
          <p:nvPr/>
        </p:nvGrpSpPr>
        <p:grpSpPr>
          <a:xfrm>
            <a:off x="892089" y="62123"/>
            <a:ext cx="2539682" cy="5106225"/>
            <a:chOff x="850507" y="562513"/>
            <a:chExt cx="2539682" cy="4567023"/>
          </a:xfrm>
        </p:grpSpPr>
        <p:grpSp>
          <p:nvGrpSpPr>
            <p:cNvPr id="6" name="Group 5"/>
            <p:cNvGrpSpPr/>
            <p:nvPr/>
          </p:nvGrpSpPr>
          <p:grpSpPr>
            <a:xfrm>
              <a:off x="850507" y="1085733"/>
              <a:ext cx="2539682" cy="4043803"/>
              <a:chOff x="910142" y="529141"/>
              <a:chExt cx="2539682" cy="4043803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0142" y="529141"/>
                <a:ext cx="2539682" cy="2539682"/>
              </a:xfrm>
              <a:prstGeom prst="rect">
                <a:avLst/>
              </a:prstGeom>
            </p:spPr>
          </p:pic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0142" y="2033262"/>
                <a:ext cx="2539682" cy="2539682"/>
              </a:xfrm>
              <a:prstGeom prst="rect">
                <a:avLst/>
              </a:prstGeom>
            </p:spPr>
          </p:pic>
        </p:grpSp>
        <p:sp>
          <p:nvSpPr>
            <p:cNvPr id="7" name="TextBox 6"/>
            <p:cNvSpPr txBox="1"/>
            <p:nvPr/>
          </p:nvSpPr>
          <p:spPr>
            <a:xfrm>
              <a:off x="1401401" y="562513"/>
              <a:ext cx="143789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MASTER</a:t>
              </a:r>
              <a:endParaRPr lang="en-US" sz="2800" b="1" dirty="0"/>
            </a:p>
          </p:txBody>
        </p:sp>
      </p:grpSp>
      <p:sp>
        <p:nvSpPr>
          <p:cNvPr id="18" name="Rectangle 17"/>
          <p:cNvSpPr/>
          <p:nvPr/>
        </p:nvSpPr>
        <p:spPr>
          <a:xfrm>
            <a:off x="2342338" y="6241774"/>
            <a:ext cx="5045336" cy="51683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Let the 3 files in </a:t>
            </a:r>
            <a:r>
              <a:rPr lang="en-US" b="1" dirty="0" smtClean="0">
                <a:solidFill>
                  <a:srgbClr val="FF0000"/>
                </a:solidFill>
              </a:rPr>
              <a:t>red</a:t>
            </a:r>
            <a:r>
              <a:rPr lang="en-US" b="1" dirty="0" smtClean="0">
                <a:solidFill>
                  <a:schemeClr val="tx1"/>
                </a:solidFill>
              </a:rPr>
              <a:t>, </a:t>
            </a:r>
            <a:r>
              <a:rPr lang="en-US" b="1" dirty="0" smtClean="0">
                <a:solidFill>
                  <a:srgbClr val="00B050"/>
                </a:solidFill>
              </a:rPr>
              <a:t>green</a:t>
            </a:r>
            <a:r>
              <a:rPr lang="en-US" b="1" dirty="0" smtClean="0">
                <a:solidFill>
                  <a:schemeClr val="tx1"/>
                </a:solidFill>
              </a:rPr>
              <a:t> and </a:t>
            </a:r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blue</a:t>
            </a:r>
            <a:r>
              <a:rPr lang="en-US" b="1" dirty="0" smtClean="0">
                <a:solidFill>
                  <a:schemeClr val="tx1"/>
                </a:solidFill>
              </a:rPr>
              <a:t> be 3 java files</a:t>
            </a:r>
            <a:endParaRPr lang="en-US" b="1" dirty="0">
              <a:solidFill>
                <a:schemeClr val="tx1"/>
              </a:solidFill>
            </a:endParaRPr>
          </a:p>
        </p:txBody>
      </p:sp>
      <p:grpSp>
        <p:nvGrpSpPr>
          <p:cNvPr id="43" name="Group 42"/>
          <p:cNvGrpSpPr/>
          <p:nvPr/>
        </p:nvGrpSpPr>
        <p:grpSpPr>
          <a:xfrm>
            <a:off x="9106629" y="-15866"/>
            <a:ext cx="2539682" cy="5168348"/>
            <a:chOff x="10089212" y="-15866"/>
            <a:chExt cx="2539682" cy="5168348"/>
          </a:xfrm>
        </p:grpSpPr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56625" y="3802124"/>
              <a:ext cx="1124034" cy="982284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</p:pic>
        <p:grpSp>
          <p:nvGrpSpPr>
            <p:cNvPr id="23" name="Group 22"/>
            <p:cNvGrpSpPr/>
            <p:nvPr/>
          </p:nvGrpSpPr>
          <p:grpSpPr>
            <a:xfrm>
              <a:off x="10089212" y="-15866"/>
              <a:ext cx="2539682" cy="5168348"/>
              <a:chOff x="5850124" y="-6954"/>
              <a:chExt cx="2539682" cy="5168348"/>
            </a:xfrm>
          </p:grpSpPr>
          <p:grpSp>
            <p:nvGrpSpPr>
              <p:cNvPr id="24" name="Group 23"/>
              <p:cNvGrpSpPr/>
              <p:nvPr/>
            </p:nvGrpSpPr>
            <p:grpSpPr>
              <a:xfrm>
                <a:off x="6517537" y="1586025"/>
                <a:ext cx="1125349" cy="2165393"/>
                <a:chOff x="6517537" y="1665537"/>
                <a:chExt cx="1125349" cy="2165393"/>
              </a:xfrm>
            </p:grpSpPr>
            <p:pic>
              <p:nvPicPr>
                <p:cNvPr id="30" name="Picture 29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517537" y="1665537"/>
                  <a:ext cx="1125349" cy="982283"/>
                </a:xfrm>
                <a:prstGeom prst="rect">
                  <a:avLst/>
                </a:prstGeom>
                <a:solidFill>
                  <a:srgbClr val="FF0000"/>
                </a:solidFill>
              </p:spPr>
            </p:pic>
            <p:pic>
              <p:nvPicPr>
                <p:cNvPr id="31" name="Picture 30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518852" y="2872166"/>
                  <a:ext cx="1124034" cy="958764"/>
                </a:xfrm>
                <a:prstGeom prst="rect">
                  <a:avLst/>
                </a:prstGeom>
                <a:solidFill>
                  <a:srgbClr val="00B050"/>
                </a:solidFill>
              </p:spPr>
            </p:pic>
          </p:grpSp>
          <p:grpSp>
            <p:nvGrpSpPr>
              <p:cNvPr id="25" name="Group 24"/>
              <p:cNvGrpSpPr/>
              <p:nvPr/>
            </p:nvGrpSpPr>
            <p:grpSpPr>
              <a:xfrm>
                <a:off x="5850124" y="-6954"/>
                <a:ext cx="2539682" cy="5168348"/>
                <a:chOff x="5873081" y="552574"/>
                <a:chExt cx="2539682" cy="4567023"/>
              </a:xfrm>
            </p:grpSpPr>
            <p:grpSp>
              <p:nvGrpSpPr>
                <p:cNvPr id="26" name="Group 25"/>
                <p:cNvGrpSpPr/>
                <p:nvPr/>
              </p:nvGrpSpPr>
              <p:grpSpPr>
                <a:xfrm>
                  <a:off x="5873081" y="1075794"/>
                  <a:ext cx="2539682" cy="4043803"/>
                  <a:chOff x="910142" y="529141"/>
                  <a:chExt cx="2539682" cy="4043803"/>
                </a:xfrm>
              </p:grpSpPr>
              <p:pic>
                <p:nvPicPr>
                  <p:cNvPr id="28" name="Picture 27"/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10142" y="529141"/>
                    <a:ext cx="2539682" cy="2539682"/>
                  </a:xfrm>
                  <a:prstGeom prst="rect">
                    <a:avLst/>
                  </a:prstGeom>
                </p:spPr>
              </p:pic>
              <p:pic>
                <p:nvPicPr>
                  <p:cNvPr id="29" name="Picture 28"/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10142" y="2033262"/>
                    <a:ext cx="2539682" cy="2539682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27" name="TextBox 26"/>
                <p:cNvSpPr txBox="1"/>
                <p:nvPr/>
              </p:nvSpPr>
              <p:spPr>
                <a:xfrm>
                  <a:off x="6423975" y="552574"/>
                  <a:ext cx="1725152" cy="46234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800" b="1" dirty="0" smtClean="0"/>
                    <a:t>BRANCH 2</a:t>
                  </a:r>
                  <a:endParaRPr lang="en-US" sz="2800" b="1" dirty="0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978958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-0.00023 L -0.05117 -0.00023 C -0.07409 -0.00023 -0.10208 -0.1456 -0.10208 -0.26342 L -0.10208 -0.52685 " pathEditMode="relative" rAng="0" ptsTypes="AAAA">
                                      <p:cBhvr>
                                        <p:cTn id="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104" y="-263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1.11111E-6 L -0.11094 -1.11111E-6 C -0.16068 -1.11111E-6 -0.22175 -0.09815 -0.22175 -0.17755 L -0.22175 -0.35509 " pathEditMode="relative" rAng="0" ptsTypes="AAAA">
                                      <p:cBhvr>
                                        <p:cTn id="10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094" y="-177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4.07407E-6 L -0.16914 -4.07407E-6 C -0.24492 -4.07407E-6 -0.33815 -0.05486 -0.33815 -0.0993 L -0.33815 -0.19791 " pathEditMode="relative" rAng="0" ptsTypes="AAAA">
                                      <p:cBhvr>
                                        <p:cTn id="18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914" y="-990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8100" y="5792692"/>
            <a:ext cx="1124034" cy="982284"/>
          </a:xfrm>
          <a:prstGeom prst="rect">
            <a:avLst/>
          </a:prstGeom>
          <a:solidFill>
            <a:srgbClr val="FFCC00"/>
          </a:solidFill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913" y="3655157"/>
            <a:ext cx="1124034" cy="982284"/>
          </a:xfrm>
          <a:prstGeom prst="rect">
            <a:avLst/>
          </a:prstGeom>
          <a:solidFill>
            <a:srgbClr val="FFCC00"/>
          </a:solidFill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508" y="4707560"/>
            <a:ext cx="1124034" cy="98228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9097" y="5797498"/>
            <a:ext cx="1125349" cy="982283"/>
          </a:xfrm>
          <a:prstGeom prst="rect">
            <a:avLst/>
          </a:prstGeom>
          <a:solidFill>
            <a:srgbClr val="FF0000"/>
          </a:solidFill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8403" y="5804452"/>
            <a:ext cx="1124034" cy="958764"/>
          </a:xfrm>
          <a:prstGeom prst="rect">
            <a:avLst/>
          </a:prstGeom>
          <a:solidFill>
            <a:srgbClr val="00B050"/>
          </a:solidFill>
        </p:spPr>
      </p:pic>
      <p:grpSp>
        <p:nvGrpSpPr>
          <p:cNvPr id="22" name="Group 21"/>
          <p:cNvGrpSpPr/>
          <p:nvPr/>
        </p:nvGrpSpPr>
        <p:grpSpPr>
          <a:xfrm>
            <a:off x="9057300" y="217392"/>
            <a:ext cx="2539682" cy="5168348"/>
            <a:chOff x="5850124" y="-6954"/>
            <a:chExt cx="2539682" cy="5168348"/>
          </a:xfrm>
        </p:grpSpPr>
        <p:grpSp>
          <p:nvGrpSpPr>
            <p:cNvPr id="21" name="Group 20"/>
            <p:cNvGrpSpPr/>
            <p:nvPr/>
          </p:nvGrpSpPr>
          <p:grpSpPr>
            <a:xfrm>
              <a:off x="6517537" y="1586025"/>
              <a:ext cx="1125349" cy="2165393"/>
              <a:chOff x="6517537" y="1665537"/>
              <a:chExt cx="1125349" cy="2165393"/>
            </a:xfrm>
          </p:grpSpPr>
          <p:pic>
            <p:nvPicPr>
              <p:cNvPr id="19" name="Picture 18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17537" y="1665537"/>
                <a:ext cx="1125349" cy="982283"/>
              </a:xfrm>
              <a:prstGeom prst="rect">
                <a:avLst/>
              </a:prstGeom>
              <a:solidFill>
                <a:srgbClr val="FF0000"/>
              </a:solidFill>
            </p:spPr>
          </p:pic>
          <p:pic>
            <p:nvPicPr>
              <p:cNvPr id="20" name="Picture 19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18852" y="2872166"/>
                <a:ext cx="1124034" cy="958764"/>
              </a:xfrm>
              <a:prstGeom prst="rect">
                <a:avLst/>
              </a:prstGeom>
              <a:solidFill>
                <a:srgbClr val="00B050"/>
              </a:solidFill>
            </p:spPr>
          </p:pic>
        </p:grpSp>
        <p:grpSp>
          <p:nvGrpSpPr>
            <p:cNvPr id="16" name="Group 15"/>
            <p:cNvGrpSpPr/>
            <p:nvPr/>
          </p:nvGrpSpPr>
          <p:grpSpPr>
            <a:xfrm>
              <a:off x="5850124" y="-6954"/>
              <a:ext cx="2539682" cy="5168348"/>
              <a:chOff x="5873081" y="552574"/>
              <a:chExt cx="2539682" cy="4567023"/>
            </a:xfrm>
          </p:grpSpPr>
          <p:grpSp>
            <p:nvGrpSpPr>
              <p:cNvPr id="8" name="Group 7"/>
              <p:cNvGrpSpPr/>
              <p:nvPr/>
            </p:nvGrpSpPr>
            <p:grpSpPr>
              <a:xfrm>
                <a:off x="5873081" y="1075794"/>
                <a:ext cx="2539682" cy="4043803"/>
                <a:chOff x="910142" y="529141"/>
                <a:chExt cx="2539682" cy="4043803"/>
              </a:xfrm>
            </p:grpSpPr>
            <p:pic>
              <p:nvPicPr>
                <p:cNvPr id="9" name="Picture 8"/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10142" y="529141"/>
                  <a:ext cx="2539682" cy="2539682"/>
                </a:xfrm>
                <a:prstGeom prst="rect">
                  <a:avLst/>
                </a:prstGeom>
              </p:spPr>
            </p:pic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10142" y="2033262"/>
                  <a:ext cx="2539682" cy="2539682"/>
                </a:xfrm>
                <a:prstGeom prst="rect">
                  <a:avLst/>
                </a:prstGeom>
              </p:spPr>
            </p:pic>
          </p:grpSp>
          <p:sp>
            <p:nvSpPr>
              <p:cNvPr id="11" name="TextBox 10"/>
              <p:cNvSpPr txBox="1"/>
              <p:nvPr/>
            </p:nvSpPr>
            <p:spPr>
              <a:xfrm>
                <a:off x="6423975" y="552574"/>
                <a:ext cx="1725152" cy="4623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 smtClean="0"/>
                  <a:t>BRANCH 1</a:t>
                </a:r>
                <a:endParaRPr lang="en-US" sz="2800" b="1" dirty="0"/>
              </a:p>
            </p:txBody>
          </p:sp>
        </p:grpSp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6394" y="5797498"/>
            <a:ext cx="1124034" cy="98228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</p:pic>
      <p:grpSp>
        <p:nvGrpSpPr>
          <p:cNvPr id="6" name="Group 5"/>
          <p:cNvGrpSpPr/>
          <p:nvPr/>
        </p:nvGrpSpPr>
        <p:grpSpPr>
          <a:xfrm>
            <a:off x="892089" y="756957"/>
            <a:ext cx="2539682" cy="5370155"/>
            <a:chOff x="910142" y="529141"/>
            <a:chExt cx="2539682" cy="4043803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0142" y="529141"/>
              <a:ext cx="2539682" cy="2539682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0142" y="2033262"/>
              <a:ext cx="2539682" cy="2539682"/>
            </a:xfrm>
            <a:prstGeom prst="rect">
              <a:avLst/>
            </a:prstGeom>
          </p:spPr>
        </p:pic>
      </p:grpSp>
      <p:sp>
        <p:nvSpPr>
          <p:cNvPr id="7" name="TextBox 6"/>
          <p:cNvSpPr txBox="1"/>
          <p:nvPr/>
        </p:nvSpPr>
        <p:spPr>
          <a:xfrm>
            <a:off x="1442983" y="62123"/>
            <a:ext cx="1437894" cy="6948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MASTER</a:t>
            </a:r>
            <a:endParaRPr lang="en-US" sz="2800" b="1" dirty="0"/>
          </a:p>
        </p:txBody>
      </p:sp>
      <p:sp>
        <p:nvSpPr>
          <p:cNvPr id="18" name="Rectangle 17"/>
          <p:cNvSpPr/>
          <p:nvPr/>
        </p:nvSpPr>
        <p:spPr>
          <a:xfrm>
            <a:off x="3702881" y="5127322"/>
            <a:ext cx="5083309" cy="51683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Let </a:t>
            </a:r>
            <a:r>
              <a:rPr lang="en-US" b="1" dirty="0" smtClean="0">
                <a:solidFill>
                  <a:srgbClr val="FF0000"/>
                </a:solidFill>
              </a:rPr>
              <a:t>red</a:t>
            </a:r>
            <a:r>
              <a:rPr lang="en-US" b="1" dirty="0" smtClean="0">
                <a:solidFill>
                  <a:schemeClr val="tx1"/>
                </a:solidFill>
              </a:rPr>
              <a:t>, </a:t>
            </a:r>
            <a:r>
              <a:rPr lang="en-US" b="1" dirty="0" smtClean="0">
                <a:solidFill>
                  <a:srgbClr val="00B050"/>
                </a:solidFill>
              </a:rPr>
              <a:t>green</a:t>
            </a:r>
            <a:r>
              <a:rPr lang="en-US" b="1" dirty="0" smtClean="0">
                <a:solidFill>
                  <a:schemeClr val="tx1"/>
                </a:solidFill>
              </a:rPr>
              <a:t>, </a:t>
            </a:r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blue</a:t>
            </a:r>
            <a:r>
              <a:rPr lang="en-US" b="1" dirty="0" smtClean="0">
                <a:solidFill>
                  <a:schemeClr val="tx1"/>
                </a:solidFill>
              </a:rPr>
              <a:t> and </a:t>
            </a:r>
            <a:r>
              <a:rPr lang="en-US" b="1" dirty="0" smtClean="0">
                <a:solidFill>
                  <a:srgbClr val="FFCC00"/>
                </a:solidFill>
              </a:rPr>
              <a:t>yellow</a:t>
            </a:r>
            <a:r>
              <a:rPr lang="en-US" b="1" dirty="0" smtClean="0">
                <a:solidFill>
                  <a:schemeClr val="tx1"/>
                </a:solidFill>
              </a:rPr>
              <a:t> be 4 java files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573616" y="1233979"/>
            <a:ext cx="3341838" cy="152044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err="1">
                <a:solidFill>
                  <a:schemeClr val="tx1"/>
                </a:solidFill>
              </a:rPr>
              <a:t>g</a:t>
            </a:r>
            <a:r>
              <a:rPr lang="en-US" sz="4000" b="1" dirty="0" err="1" smtClean="0">
                <a:solidFill>
                  <a:schemeClr val="tx1"/>
                </a:solidFill>
              </a:rPr>
              <a:t>it</a:t>
            </a:r>
            <a:r>
              <a:rPr lang="en-US" sz="4000" b="1" dirty="0" smtClean="0">
                <a:solidFill>
                  <a:schemeClr val="tx1"/>
                </a:solidFill>
              </a:rPr>
              <a:t> merge</a:t>
            </a:r>
            <a:endParaRPr lang="en-US" sz="4000" b="1" dirty="0">
              <a:solidFill>
                <a:schemeClr val="tx1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9017546" y="217392"/>
            <a:ext cx="2539682" cy="5168348"/>
            <a:chOff x="5464307" y="62123"/>
            <a:chExt cx="2539682" cy="5168348"/>
          </a:xfrm>
        </p:grpSpPr>
        <p:pic>
          <p:nvPicPr>
            <p:cNvPr id="44" name="Picture 4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2131" y="3960238"/>
              <a:ext cx="1124034" cy="982284"/>
            </a:xfrm>
            <a:prstGeom prst="rect">
              <a:avLst/>
            </a:prstGeom>
            <a:solidFill>
              <a:srgbClr val="FFCC00"/>
            </a:solidFill>
          </p:spPr>
        </p:pic>
        <p:grpSp>
          <p:nvGrpSpPr>
            <p:cNvPr id="34" name="Group 33"/>
            <p:cNvGrpSpPr/>
            <p:nvPr/>
          </p:nvGrpSpPr>
          <p:grpSpPr>
            <a:xfrm>
              <a:off x="5464307" y="62123"/>
              <a:ext cx="2539682" cy="5168348"/>
              <a:chOff x="5850124" y="-6954"/>
              <a:chExt cx="2539682" cy="5168348"/>
            </a:xfrm>
          </p:grpSpPr>
          <p:grpSp>
            <p:nvGrpSpPr>
              <p:cNvPr id="35" name="Group 34"/>
              <p:cNvGrpSpPr/>
              <p:nvPr/>
            </p:nvGrpSpPr>
            <p:grpSpPr>
              <a:xfrm>
                <a:off x="6517537" y="1586025"/>
                <a:ext cx="1125349" cy="2165393"/>
                <a:chOff x="6517537" y="1665537"/>
                <a:chExt cx="1125349" cy="2165393"/>
              </a:xfrm>
            </p:grpSpPr>
            <p:pic>
              <p:nvPicPr>
                <p:cNvPr id="41" name="Picture 40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517537" y="1665537"/>
                  <a:ext cx="1125349" cy="982283"/>
                </a:xfrm>
                <a:prstGeom prst="rect">
                  <a:avLst/>
                </a:prstGeom>
                <a:solidFill>
                  <a:srgbClr val="FF0000"/>
                </a:solidFill>
              </p:spPr>
            </p:pic>
            <p:pic>
              <p:nvPicPr>
                <p:cNvPr id="42" name="Picture 41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518852" y="2872166"/>
                  <a:ext cx="1124034" cy="958764"/>
                </a:xfrm>
                <a:prstGeom prst="rect">
                  <a:avLst/>
                </a:prstGeom>
                <a:solidFill>
                  <a:srgbClr val="00B050"/>
                </a:solidFill>
              </p:spPr>
            </p:pic>
          </p:grpSp>
          <p:grpSp>
            <p:nvGrpSpPr>
              <p:cNvPr id="36" name="Group 35"/>
              <p:cNvGrpSpPr/>
              <p:nvPr/>
            </p:nvGrpSpPr>
            <p:grpSpPr>
              <a:xfrm>
                <a:off x="5850124" y="-6954"/>
                <a:ext cx="2539682" cy="5168348"/>
                <a:chOff x="5873081" y="552574"/>
                <a:chExt cx="2539682" cy="4567023"/>
              </a:xfrm>
            </p:grpSpPr>
            <p:grpSp>
              <p:nvGrpSpPr>
                <p:cNvPr id="37" name="Group 36"/>
                <p:cNvGrpSpPr/>
                <p:nvPr/>
              </p:nvGrpSpPr>
              <p:grpSpPr>
                <a:xfrm>
                  <a:off x="5873081" y="1075794"/>
                  <a:ext cx="2539682" cy="4043803"/>
                  <a:chOff x="910142" y="529141"/>
                  <a:chExt cx="2539682" cy="4043803"/>
                </a:xfrm>
              </p:grpSpPr>
              <p:pic>
                <p:nvPicPr>
                  <p:cNvPr id="39" name="Picture 38"/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10142" y="529141"/>
                    <a:ext cx="2539682" cy="2539681"/>
                  </a:xfrm>
                  <a:prstGeom prst="rect">
                    <a:avLst/>
                  </a:prstGeom>
                </p:spPr>
              </p:pic>
              <p:pic>
                <p:nvPicPr>
                  <p:cNvPr id="40" name="Picture 39"/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10142" y="2033262"/>
                    <a:ext cx="2539682" cy="2539682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38" name="TextBox 37"/>
                <p:cNvSpPr txBox="1"/>
                <p:nvPr/>
              </p:nvSpPr>
              <p:spPr>
                <a:xfrm>
                  <a:off x="6423975" y="552574"/>
                  <a:ext cx="1725152" cy="46234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800" b="1" dirty="0" smtClean="0"/>
                    <a:t>BRANCH 1</a:t>
                  </a:r>
                  <a:endParaRPr lang="en-US" sz="2800" b="1" dirty="0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742230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-0.00023 L -0.05117 -0.00023 C -0.07409 -0.00023 -0.10208 -0.16227 -0.10208 -0.29329 L -0.10208 -0.58658 " pathEditMode="relative" rAng="0" ptsTypes="AAAA">
                                      <p:cBhvr>
                                        <p:cTn id="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104" y="-2932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3.7037E-6 L -0.11094 -3.7037E-6 C -0.16068 -3.7037E-6 -0.22175 -0.12037 -0.22175 -0.21759 L -0.22175 -0.43495 " pathEditMode="relative" rAng="0" ptsTypes="AAAA">
                                      <p:cBhvr>
                                        <p:cTn id="10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094" y="-217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1.85185E-6 L -0.16914 1.85185E-6 C -0.24492 1.85185E-6 -0.33815 -0.07431 -0.33815 -0.13449 L -0.33815 -0.26759 " pathEditMode="relative" rAng="0" ptsTypes="AAAA">
                                      <p:cBhvr>
                                        <p:cTn id="18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914" y="-1338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-3.7037E-6 L 0.10938 -3.7037E-6 C 0.15833 -3.7037E-6 0.21875 -0.07083 0.21875 -0.12824 L 0.21875 -0.25532 " pathEditMode="relative" rAng="0" ptsTypes="AAAA">
                                      <p:cBhvr>
                                        <p:cTn id="22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938" y="-127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-4.81481E-6 L -0.6612 -0.00138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060" y="-69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9"/>
                                            </p:cond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278296" y="198783"/>
            <a:ext cx="5625548" cy="7354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/>
              <a:t>MERGE CONFLICT</a:t>
            </a:r>
            <a:endParaRPr lang="en-US" sz="4000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278296" y="2067339"/>
            <a:ext cx="3994876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  <a:r>
              <a:rPr lang="en-US" dirty="0"/>
              <a:t> # Store input numbers</a:t>
            </a:r>
          </a:p>
          <a:p>
            <a:r>
              <a:rPr lang="en-US" b="1" dirty="0"/>
              <a:t>2</a:t>
            </a:r>
            <a:r>
              <a:rPr lang="en-US" dirty="0"/>
              <a:t> num1 = input('Enter first number: ')</a:t>
            </a:r>
          </a:p>
          <a:p>
            <a:r>
              <a:rPr lang="en-US" b="1" dirty="0"/>
              <a:t>3</a:t>
            </a:r>
            <a:r>
              <a:rPr lang="en-US" dirty="0"/>
              <a:t> num2 = input('Enter second number: ')</a:t>
            </a:r>
          </a:p>
          <a:p>
            <a:r>
              <a:rPr lang="en-US" b="1" dirty="0"/>
              <a:t>4</a:t>
            </a:r>
          </a:p>
          <a:p>
            <a:r>
              <a:rPr lang="en-US" b="1" dirty="0"/>
              <a:t>5</a:t>
            </a:r>
            <a:r>
              <a:rPr lang="en-US" dirty="0"/>
              <a:t> # Add two numbers</a:t>
            </a:r>
          </a:p>
          <a:p>
            <a:r>
              <a:rPr lang="en-US" b="1" dirty="0"/>
              <a:t>6</a:t>
            </a:r>
            <a:r>
              <a:rPr lang="en-US" dirty="0"/>
              <a:t> sum = float(num1) + float(num2)</a:t>
            </a:r>
          </a:p>
          <a:p>
            <a:r>
              <a:rPr lang="en-US" b="1" dirty="0"/>
              <a:t>7</a:t>
            </a:r>
            <a:r>
              <a:rPr lang="en-US" dirty="0"/>
              <a:t> </a:t>
            </a:r>
          </a:p>
          <a:p>
            <a:r>
              <a:rPr lang="en-US" b="1" dirty="0"/>
              <a:t>8</a:t>
            </a:r>
            <a:r>
              <a:rPr lang="en-US" dirty="0"/>
              <a:t> # Display the sum</a:t>
            </a:r>
          </a:p>
          <a:p>
            <a:r>
              <a:rPr lang="en-US" b="1" dirty="0"/>
              <a:t>9</a:t>
            </a:r>
            <a:r>
              <a:rPr lang="en-US" dirty="0"/>
              <a:t> print('The </a:t>
            </a:r>
            <a:r>
              <a:rPr lang="en-US" dirty="0" err="1" smtClean="0"/>
              <a:t>sum’+sum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278296" y="1391478"/>
            <a:ext cx="3001617" cy="4969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MASTER</a:t>
            </a:r>
            <a:endParaRPr lang="en-US" b="1" dirty="0"/>
          </a:p>
        </p:txBody>
      </p:sp>
      <p:sp>
        <p:nvSpPr>
          <p:cNvPr id="51" name="Rectangle 50"/>
          <p:cNvSpPr/>
          <p:nvPr/>
        </p:nvSpPr>
        <p:spPr>
          <a:xfrm>
            <a:off x="6851374" y="1391477"/>
            <a:ext cx="3001617" cy="4969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BRANCH 1</a:t>
            </a:r>
            <a:endParaRPr lang="en-US" b="1" dirty="0"/>
          </a:p>
        </p:txBody>
      </p:sp>
      <p:sp>
        <p:nvSpPr>
          <p:cNvPr id="52" name="TextBox 51"/>
          <p:cNvSpPr txBox="1"/>
          <p:nvPr/>
        </p:nvSpPr>
        <p:spPr>
          <a:xfrm>
            <a:off x="6851374" y="2067338"/>
            <a:ext cx="3689023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  <a:r>
              <a:rPr lang="en-US" dirty="0"/>
              <a:t> # Store input numbers</a:t>
            </a:r>
          </a:p>
          <a:p>
            <a:r>
              <a:rPr lang="en-US" b="1" dirty="0"/>
              <a:t>2</a:t>
            </a:r>
            <a:r>
              <a:rPr lang="en-US" dirty="0"/>
              <a:t> num1 = input('Enter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smtClean="0">
                <a:solidFill>
                  <a:srgbClr val="FF0000"/>
                </a:solidFill>
              </a:rPr>
              <a:t>1st </a:t>
            </a:r>
            <a:r>
              <a:rPr lang="en-US" dirty="0"/>
              <a:t>number: ')</a:t>
            </a:r>
          </a:p>
          <a:p>
            <a:r>
              <a:rPr lang="en-US" b="1" dirty="0"/>
              <a:t>3</a:t>
            </a:r>
            <a:r>
              <a:rPr lang="en-US" dirty="0"/>
              <a:t> num2 = input('Enter </a:t>
            </a:r>
            <a:r>
              <a:rPr lang="en-US" b="1" dirty="0" smtClean="0">
                <a:solidFill>
                  <a:srgbClr val="FF0000"/>
                </a:solidFill>
              </a:rPr>
              <a:t>2nd</a:t>
            </a:r>
            <a:r>
              <a:rPr lang="en-US" dirty="0" smtClean="0"/>
              <a:t> </a:t>
            </a:r>
            <a:r>
              <a:rPr lang="en-US" dirty="0"/>
              <a:t>number: ')</a:t>
            </a:r>
          </a:p>
          <a:p>
            <a:r>
              <a:rPr lang="en-US" b="1" dirty="0" smtClean="0"/>
              <a:t>4 </a:t>
            </a:r>
            <a:endParaRPr lang="en-US" b="1" dirty="0"/>
          </a:p>
          <a:p>
            <a:r>
              <a:rPr lang="en-US" b="1" dirty="0"/>
              <a:t>5</a:t>
            </a:r>
            <a:r>
              <a:rPr lang="en-US" dirty="0"/>
              <a:t> # Add two numbers</a:t>
            </a:r>
          </a:p>
          <a:p>
            <a:r>
              <a:rPr lang="en-US" b="1" dirty="0"/>
              <a:t>6</a:t>
            </a:r>
            <a:r>
              <a:rPr lang="en-US" dirty="0"/>
              <a:t> sum = float(num1) + float(num2)</a:t>
            </a:r>
          </a:p>
          <a:p>
            <a:r>
              <a:rPr lang="en-US" b="1" dirty="0"/>
              <a:t>7</a:t>
            </a:r>
            <a:r>
              <a:rPr lang="en-US" dirty="0"/>
              <a:t> </a:t>
            </a:r>
          </a:p>
          <a:p>
            <a:r>
              <a:rPr lang="en-US" b="1" dirty="0"/>
              <a:t>8</a:t>
            </a:r>
            <a:r>
              <a:rPr lang="en-US" dirty="0"/>
              <a:t> # Display the sum</a:t>
            </a:r>
          </a:p>
          <a:p>
            <a:r>
              <a:rPr lang="en-US" b="1" dirty="0"/>
              <a:t>9</a:t>
            </a:r>
            <a:r>
              <a:rPr lang="en-US" dirty="0"/>
              <a:t> print('The </a:t>
            </a:r>
            <a:r>
              <a:rPr lang="en-US" dirty="0" err="1" smtClean="0"/>
              <a:t>sum’+sum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1679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278296" y="198783"/>
            <a:ext cx="5625548" cy="7354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/>
              <a:t>MERGE CONFLICT</a:t>
            </a:r>
            <a:endParaRPr lang="en-US" sz="4000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278296" y="2067339"/>
            <a:ext cx="3994876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  <a:r>
              <a:rPr lang="en-US" dirty="0"/>
              <a:t> # Store input numbers</a:t>
            </a:r>
          </a:p>
          <a:p>
            <a:r>
              <a:rPr lang="en-US" b="1" dirty="0"/>
              <a:t>2</a:t>
            </a:r>
            <a:r>
              <a:rPr lang="en-US" dirty="0"/>
              <a:t> num1 = input('Enter first number: ')</a:t>
            </a:r>
          </a:p>
          <a:p>
            <a:r>
              <a:rPr lang="en-US" b="1" dirty="0"/>
              <a:t>3</a:t>
            </a:r>
            <a:r>
              <a:rPr lang="en-US" dirty="0"/>
              <a:t> num2 = input('Enter second number: ')</a:t>
            </a:r>
          </a:p>
          <a:p>
            <a:r>
              <a:rPr lang="en-US" b="1" dirty="0"/>
              <a:t>4</a:t>
            </a:r>
          </a:p>
          <a:p>
            <a:r>
              <a:rPr lang="en-US" b="1" dirty="0"/>
              <a:t>5</a:t>
            </a:r>
            <a:r>
              <a:rPr lang="en-US" dirty="0"/>
              <a:t> # Add two numbers</a:t>
            </a:r>
          </a:p>
          <a:p>
            <a:r>
              <a:rPr lang="en-US" b="1" dirty="0"/>
              <a:t>6</a:t>
            </a:r>
            <a:r>
              <a:rPr lang="en-US" dirty="0"/>
              <a:t> sum = float(num1) + float(num2)</a:t>
            </a:r>
          </a:p>
          <a:p>
            <a:r>
              <a:rPr lang="en-US" b="1" dirty="0"/>
              <a:t>7</a:t>
            </a:r>
            <a:r>
              <a:rPr lang="en-US" dirty="0"/>
              <a:t> </a:t>
            </a:r>
          </a:p>
          <a:p>
            <a:r>
              <a:rPr lang="en-US" b="1" dirty="0"/>
              <a:t>8</a:t>
            </a:r>
            <a:r>
              <a:rPr lang="en-US" dirty="0"/>
              <a:t> # Display the sum</a:t>
            </a:r>
          </a:p>
          <a:p>
            <a:r>
              <a:rPr lang="en-US" b="1" dirty="0"/>
              <a:t>9</a:t>
            </a:r>
            <a:r>
              <a:rPr lang="en-US" dirty="0"/>
              <a:t> print('The </a:t>
            </a:r>
            <a:r>
              <a:rPr lang="en-US" dirty="0" err="1" smtClean="0"/>
              <a:t>sum’+sum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278296" y="1391478"/>
            <a:ext cx="3001617" cy="4969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MASTER</a:t>
            </a:r>
            <a:endParaRPr lang="en-US" b="1" dirty="0"/>
          </a:p>
        </p:txBody>
      </p:sp>
      <p:sp>
        <p:nvSpPr>
          <p:cNvPr id="51" name="Rectangle 50"/>
          <p:cNvSpPr/>
          <p:nvPr/>
        </p:nvSpPr>
        <p:spPr>
          <a:xfrm>
            <a:off x="6851374" y="1391477"/>
            <a:ext cx="3001617" cy="4969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BRANCH 1</a:t>
            </a:r>
            <a:endParaRPr lang="en-US" b="1" dirty="0"/>
          </a:p>
        </p:txBody>
      </p:sp>
      <p:sp>
        <p:nvSpPr>
          <p:cNvPr id="52" name="TextBox 51"/>
          <p:cNvSpPr txBox="1"/>
          <p:nvPr/>
        </p:nvSpPr>
        <p:spPr>
          <a:xfrm>
            <a:off x="6851374" y="2067338"/>
            <a:ext cx="3689023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  <a:r>
              <a:rPr lang="en-US" dirty="0"/>
              <a:t> # Store input numbers</a:t>
            </a:r>
          </a:p>
          <a:p>
            <a:r>
              <a:rPr lang="en-US" b="1" dirty="0"/>
              <a:t>2</a:t>
            </a:r>
            <a:r>
              <a:rPr lang="en-US" dirty="0"/>
              <a:t> num1 = input('Enter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smtClean="0">
                <a:solidFill>
                  <a:srgbClr val="FF0000"/>
                </a:solidFill>
              </a:rPr>
              <a:t>1st </a:t>
            </a:r>
            <a:r>
              <a:rPr lang="en-US" dirty="0"/>
              <a:t>number: ')</a:t>
            </a:r>
          </a:p>
          <a:p>
            <a:r>
              <a:rPr lang="en-US" b="1" dirty="0"/>
              <a:t>3</a:t>
            </a:r>
            <a:r>
              <a:rPr lang="en-US" dirty="0"/>
              <a:t> num2 = input('Enter </a:t>
            </a:r>
            <a:r>
              <a:rPr lang="en-US" b="1" dirty="0" smtClean="0">
                <a:solidFill>
                  <a:srgbClr val="FF0000"/>
                </a:solidFill>
              </a:rPr>
              <a:t>2nd</a:t>
            </a:r>
            <a:r>
              <a:rPr lang="en-US" dirty="0" smtClean="0"/>
              <a:t> </a:t>
            </a:r>
            <a:r>
              <a:rPr lang="en-US" dirty="0"/>
              <a:t>number: ')</a:t>
            </a:r>
          </a:p>
          <a:p>
            <a:r>
              <a:rPr lang="en-US" b="1" dirty="0" smtClean="0"/>
              <a:t>4 </a:t>
            </a:r>
            <a:endParaRPr lang="en-US" b="1" dirty="0"/>
          </a:p>
          <a:p>
            <a:r>
              <a:rPr lang="en-US" b="1" dirty="0"/>
              <a:t>5</a:t>
            </a:r>
            <a:r>
              <a:rPr lang="en-US" dirty="0"/>
              <a:t> # Add two numbers</a:t>
            </a:r>
          </a:p>
          <a:p>
            <a:r>
              <a:rPr lang="en-US" b="1" dirty="0"/>
              <a:t>6</a:t>
            </a:r>
            <a:r>
              <a:rPr lang="en-US" dirty="0"/>
              <a:t> sum = float(num1) + float(num2)</a:t>
            </a:r>
          </a:p>
          <a:p>
            <a:r>
              <a:rPr lang="en-US" b="1" dirty="0"/>
              <a:t>7</a:t>
            </a:r>
            <a:r>
              <a:rPr lang="en-US" dirty="0"/>
              <a:t> </a:t>
            </a:r>
          </a:p>
          <a:p>
            <a:r>
              <a:rPr lang="en-US" b="1" dirty="0"/>
              <a:t>8</a:t>
            </a:r>
            <a:r>
              <a:rPr lang="en-US" dirty="0"/>
              <a:t> # Display the sum</a:t>
            </a:r>
          </a:p>
          <a:p>
            <a:r>
              <a:rPr lang="en-US" b="1" dirty="0"/>
              <a:t>9</a:t>
            </a:r>
            <a:r>
              <a:rPr lang="en-US" dirty="0"/>
              <a:t> print('The </a:t>
            </a:r>
            <a:r>
              <a:rPr lang="en-US" dirty="0" err="1" smtClean="0"/>
              <a:t>sum’+sum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844750" y="2060711"/>
            <a:ext cx="3689023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  <a:r>
              <a:rPr lang="en-US" dirty="0"/>
              <a:t> # Store input numbers</a:t>
            </a:r>
          </a:p>
          <a:p>
            <a:r>
              <a:rPr lang="en-US" b="1" dirty="0"/>
              <a:t>2</a:t>
            </a:r>
            <a:r>
              <a:rPr lang="en-US" dirty="0"/>
              <a:t> num1 = input('Enter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smtClean="0">
                <a:solidFill>
                  <a:srgbClr val="FF0000"/>
                </a:solidFill>
              </a:rPr>
              <a:t>1st </a:t>
            </a:r>
            <a:r>
              <a:rPr lang="en-US" dirty="0"/>
              <a:t>number: ')</a:t>
            </a:r>
          </a:p>
          <a:p>
            <a:r>
              <a:rPr lang="en-US" b="1" dirty="0"/>
              <a:t>3</a:t>
            </a:r>
            <a:r>
              <a:rPr lang="en-US" dirty="0"/>
              <a:t> num2 = input('Enter </a:t>
            </a:r>
            <a:r>
              <a:rPr lang="en-US" b="1" dirty="0" smtClean="0">
                <a:solidFill>
                  <a:srgbClr val="FF0000"/>
                </a:solidFill>
              </a:rPr>
              <a:t>2nd</a:t>
            </a:r>
            <a:r>
              <a:rPr lang="en-US" dirty="0" smtClean="0"/>
              <a:t> </a:t>
            </a:r>
            <a:r>
              <a:rPr lang="en-US" dirty="0"/>
              <a:t>number: ')</a:t>
            </a:r>
          </a:p>
          <a:p>
            <a:r>
              <a:rPr lang="en-US" b="1" dirty="0" smtClean="0"/>
              <a:t>4 </a:t>
            </a:r>
            <a:endParaRPr lang="en-US" b="1" dirty="0"/>
          </a:p>
          <a:p>
            <a:r>
              <a:rPr lang="en-US" b="1" dirty="0"/>
              <a:t>5</a:t>
            </a:r>
            <a:r>
              <a:rPr lang="en-US" dirty="0"/>
              <a:t> # Add two numbers</a:t>
            </a:r>
          </a:p>
          <a:p>
            <a:r>
              <a:rPr lang="en-US" b="1" dirty="0"/>
              <a:t>6</a:t>
            </a:r>
            <a:r>
              <a:rPr lang="en-US" dirty="0"/>
              <a:t> sum = float(num1) + float(num2)</a:t>
            </a:r>
          </a:p>
          <a:p>
            <a:r>
              <a:rPr lang="en-US" b="1" dirty="0"/>
              <a:t>7</a:t>
            </a:r>
            <a:r>
              <a:rPr lang="en-US" dirty="0"/>
              <a:t> </a:t>
            </a:r>
          </a:p>
          <a:p>
            <a:r>
              <a:rPr lang="en-US" b="1" dirty="0"/>
              <a:t>8</a:t>
            </a:r>
            <a:r>
              <a:rPr lang="en-US" dirty="0"/>
              <a:t> # Display the sum</a:t>
            </a:r>
          </a:p>
          <a:p>
            <a:r>
              <a:rPr lang="en-US" b="1" dirty="0"/>
              <a:t>9</a:t>
            </a:r>
            <a:r>
              <a:rPr lang="en-US" dirty="0"/>
              <a:t> print('The </a:t>
            </a:r>
            <a:r>
              <a:rPr lang="en-US" dirty="0" err="1" smtClean="0"/>
              <a:t>sum’+sum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2" name="Oval 1"/>
          <p:cNvSpPr/>
          <p:nvPr/>
        </p:nvSpPr>
        <p:spPr>
          <a:xfrm>
            <a:off x="437322" y="4909930"/>
            <a:ext cx="4035287" cy="121257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NO CHANGE IN MASTER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262438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1.11111E-6 L -0.53815 0.0009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914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278296" y="198783"/>
            <a:ext cx="5625548" cy="7354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/>
              <a:t>MERGE CONFLICT</a:t>
            </a:r>
            <a:endParaRPr lang="en-US" sz="4000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278296" y="2067339"/>
            <a:ext cx="3994876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  <a:r>
              <a:rPr lang="en-US" dirty="0"/>
              <a:t> # Store input numbers</a:t>
            </a:r>
          </a:p>
          <a:p>
            <a:r>
              <a:rPr lang="en-US" b="1" dirty="0"/>
              <a:t>2</a:t>
            </a:r>
            <a:r>
              <a:rPr lang="en-US" dirty="0"/>
              <a:t> num1 = input('Enter first number: ')</a:t>
            </a:r>
          </a:p>
          <a:p>
            <a:r>
              <a:rPr lang="en-US" b="1" dirty="0"/>
              <a:t>3</a:t>
            </a:r>
            <a:r>
              <a:rPr lang="en-US" dirty="0"/>
              <a:t> num2 = input('Enter second number: ')</a:t>
            </a:r>
          </a:p>
          <a:p>
            <a:r>
              <a:rPr lang="en-US" b="1" dirty="0"/>
              <a:t>4</a:t>
            </a:r>
          </a:p>
          <a:p>
            <a:r>
              <a:rPr lang="en-US" b="1" dirty="0"/>
              <a:t>5</a:t>
            </a:r>
            <a:r>
              <a:rPr lang="en-US" dirty="0"/>
              <a:t> # Add two numbers</a:t>
            </a:r>
          </a:p>
          <a:p>
            <a:r>
              <a:rPr lang="en-US" b="1" dirty="0"/>
              <a:t>6</a:t>
            </a:r>
            <a:r>
              <a:rPr lang="en-US" dirty="0"/>
              <a:t> sum = float(num1) + float(num2)</a:t>
            </a:r>
          </a:p>
          <a:p>
            <a:r>
              <a:rPr lang="en-US" b="1" dirty="0"/>
              <a:t>7</a:t>
            </a:r>
            <a:r>
              <a:rPr lang="en-US" dirty="0"/>
              <a:t> </a:t>
            </a:r>
          </a:p>
          <a:p>
            <a:r>
              <a:rPr lang="en-US" b="1" dirty="0"/>
              <a:t>8</a:t>
            </a:r>
            <a:r>
              <a:rPr lang="en-US" dirty="0"/>
              <a:t> # Display the sum</a:t>
            </a:r>
          </a:p>
          <a:p>
            <a:r>
              <a:rPr lang="en-US" b="1" dirty="0"/>
              <a:t>9</a:t>
            </a:r>
            <a:r>
              <a:rPr lang="en-US" dirty="0"/>
              <a:t> print('The </a:t>
            </a:r>
            <a:r>
              <a:rPr lang="en-US" dirty="0" err="1" smtClean="0"/>
              <a:t>sum’+sum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278296" y="1391478"/>
            <a:ext cx="3001617" cy="4969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MASTER</a:t>
            </a:r>
            <a:endParaRPr lang="en-US" b="1" dirty="0"/>
          </a:p>
        </p:txBody>
      </p:sp>
      <p:sp>
        <p:nvSpPr>
          <p:cNvPr id="51" name="Rectangle 50"/>
          <p:cNvSpPr/>
          <p:nvPr/>
        </p:nvSpPr>
        <p:spPr>
          <a:xfrm>
            <a:off x="6851374" y="1391477"/>
            <a:ext cx="3001617" cy="4969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BRANCH 1</a:t>
            </a:r>
            <a:endParaRPr lang="en-US" b="1" dirty="0"/>
          </a:p>
        </p:txBody>
      </p:sp>
      <p:sp>
        <p:nvSpPr>
          <p:cNvPr id="52" name="TextBox 51"/>
          <p:cNvSpPr txBox="1"/>
          <p:nvPr/>
        </p:nvSpPr>
        <p:spPr>
          <a:xfrm>
            <a:off x="6851374" y="2067338"/>
            <a:ext cx="3689023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  <a:r>
              <a:rPr lang="en-US" dirty="0"/>
              <a:t> # Store input numbers</a:t>
            </a:r>
          </a:p>
          <a:p>
            <a:r>
              <a:rPr lang="en-US" b="1" dirty="0"/>
              <a:t>2</a:t>
            </a:r>
            <a:r>
              <a:rPr lang="en-US" dirty="0"/>
              <a:t> num1 = input('Enter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smtClean="0">
                <a:solidFill>
                  <a:srgbClr val="FF0000"/>
                </a:solidFill>
              </a:rPr>
              <a:t>1st </a:t>
            </a:r>
            <a:r>
              <a:rPr lang="en-US" dirty="0"/>
              <a:t>number: ')</a:t>
            </a:r>
          </a:p>
          <a:p>
            <a:r>
              <a:rPr lang="en-US" b="1" dirty="0"/>
              <a:t>3</a:t>
            </a:r>
            <a:r>
              <a:rPr lang="en-US" dirty="0"/>
              <a:t> num2 = input('Enter </a:t>
            </a:r>
            <a:r>
              <a:rPr lang="en-US" b="1" dirty="0" smtClean="0">
                <a:solidFill>
                  <a:srgbClr val="FF0000"/>
                </a:solidFill>
              </a:rPr>
              <a:t>2nd</a:t>
            </a:r>
            <a:r>
              <a:rPr lang="en-US" dirty="0" smtClean="0"/>
              <a:t> </a:t>
            </a:r>
            <a:r>
              <a:rPr lang="en-US" dirty="0"/>
              <a:t>number: ')</a:t>
            </a:r>
          </a:p>
          <a:p>
            <a:r>
              <a:rPr lang="en-US" b="1" dirty="0" smtClean="0"/>
              <a:t>4 </a:t>
            </a:r>
            <a:endParaRPr lang="en-US" b="1" dirty="0"/>
          </a:p>
          <a:p>
            <a:r>
              <a:rPr lang="en-US" b="1" dirty="0"/>
              <a:t>5</a:t>
            </a:r>
            <a:r>
              <a:rPr lang="en-US" dirty="0"/>
              <a:t> # Add two numbers</a:t>
            </a:r>
          </a:p>
          <a:p>
            <a:r>
              <a:rPr lang="en-US" b="1" dirty="0"/>
              <a:t>6</a:t>
            </a:r>
            <a:r>
              <a:rPr lang="en-US" dirty="0"/>
              <a:t> sum = float(num1) + float(num2)</a:t>
            </a:r>
          </a:p>
          <a:p>
            <a:r>
              <a:rPr lang="en-US" b="1" dirty="0"/>
              <a:t>7</a:t>
            </a:r>
            <a:r>
              <a:rPr lang="en-US" dirty="0"/>
              <a:t> </a:t>
            </a:r>
          </a:p>
          <a:p>
            <a:r>
              <a:rPr lang="en-US" b="1" dirty="0"/>
              <a:t>8</a:t>
            </a:r>
            <a:r>
              <a:rPr lang="en-US" dirty="0"/>
              <a:t> # Display the sum</a:t>
            </a:r>
          </a:p>
          <a:p>
            <a:r>
              <a:rPr lang="en-US" b="1" dirty="0"/>
              <a:t>9</a:t>
            </a:r>
            <a:r>
              <a:rPr lang="en-US" dirty="0"/>
              <a:t> print('The </a:t>
            </a:r>
            <a:r>
              <a:rPr lang="en-US" dirty="0" err="1" smtClean="0"/>
              <a:t>sum’+sum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78296" y="2067339"/>
            <a:ext cx="3994876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  <a:r>
              <a:rPr lang="en-US" dirty="0"/>
              <a:t> # Store input numbers</a:t>
            </a:r>
          </a:p>
          <a:p>
            <a:r>
              <a:rPr lang="en-US" b="1" dirty="0"/>
              <a:t>2</a:t>
            </a:r>
            <a:r>
              <a:rPr lang="en-US" dirty="0"/>
              <a:t> num1 = input('Enter first number: ')</a:t>
            </a:r>
          </a:p>
          <a:p>
            <a:r>
              <a:rPr lang="en-US" b="1" dirty="0"/>
              <a:t>3</a:t>
            </a:r>
            <a:r>
              <a:rPr lang="en-US" dirty="0"/>
              <a:t> num2 = input('Enter second number: ')</a:t>
            </a:r>
          </a:p>
          <a:p>
            <a:r>
              <a:rPr lang="en-US" b="1" dirty="0"/>
              <a:t>4</a:t>
            </a:r>
          </a:p>
          <a:p>
            <a:r>
              <a:rPr lang="en-US" b="1" dirty="0"/>
              <a:t>5</a:t>
            </a:r>
            <a:r>
              <a:rPr lang="en-US" dirty="0"/>
              <a:t> # Add two numbers</a:t>
            </a:r>
          </a:p>
          <a:p>
            <a:r>
              <a:rPr lang="en-US" b="1" dirty="0"/>
              <a:t>6</a:t>
            </a:r>
            <a:r>
              <a:rPr lang="en-US" dirty="0"/>
              <a:t> sum = float(num1) + float(num2)</a:t>
            </a:r>
          </a:p>
          <a:p>
            <a:r>
              <a:rPr lang="en-US" b="1" dirty="0"/>
              <a:t>7</a:t>
            </a:r>
            <a:r>
              <a:rPr lang="en-US" dirty="0"/>
              <a:t> </a:t>
            </a:r>
          </a:p>
          <a:p>
            <a:r>
              <a:rPr lang="en-US" b="1" dirty="0"/>
              <a:t>8</a:t>
            </a:r>
            <a:r>
              <a:rPr lang="en-US" dirty="0"/>
              <a:t> # Display the sum</a:t>
            </a:r>
          </a:p>
          <a:p>
            <a:r>
              <a:rPr lang="en-US" b="1" dirty="0"/>
              <a:t>9</a:t>
            </a:r>
            <a:r>
              <a:rPr lang="en-US" dirty="0"/>
              <a:t> print('The </a:t>
            </a:r>
            <a:r>
              <a:rPr lang="en-US" dirty="0" err="1" smtClean="0"/>
              <a:t>sum’+sum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9815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4.81481E-6 L 0.53893 -4.81481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94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9" grpId="0"/>
      <p:bldP spid="9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278296" y="198783"/>
            <a:ext cx="5625548" cy="7354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/>
              <a:t>MERGE CONFLICT</a:t>
            </a:r>
            <a:endParaRPr lang="en-US" sz="4000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278296" y="2067339"/>
            <a:ext cx="3994876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  <a:r>
              <a:rPr lang="en-US" dirty="0"/>
              <a:t> # Store input numbers</a:t>
            </a:r>
          </a:p>
          <a:p>
            <a:r>
              <a:rPr lang="en-US" b="1" dirty="0"/>
              <a:t>2</a:t>
            </a:r>
            <a:r>
              <a:rPr lang="en-US" dirty="0"/>
              <a:t> num1 = input('Enter first number: ')</a:t>
            </a:r>
          </a:p>
          <a:p>
            <a:r>
              <a:rPr lang="en-US" b="1" dirty="0"/>
              <a:t>3</a:t>
            </a:r>
            <a:r>
              <a:rPr lang="en-US" dirty="0"/>
              <a:t> num2 = input('Enter second number: ')</a:t>
            </a:r>
          </a:p>
          <a:p>
            <a:r>
              <a:rPr lang="en-US" b="1" dirty="0"/>
              <a:t>4</a:t>
            </a:r>
          </a:p>
          <a:p>
            <a:r>
              <a:rPr lang="en-US" b="1" dirty="0"/>
              <a:t>5</a:t>
            </a:r>
            <a:r>
              <a:rPr lang="en-US" dirty="0"/>
              <a:t> # Add two numbers</a:t>
            </a:r>
          </a:p>
          <a:p>
            <a:r>
              <a:rPr lang="en-US" b="1" dirty="0"/>
              <a:t>6</a:t>
            </a:r>
            <a:r>
              <a:rPr lang="en-US" dirty="0"/>
              <a:t> sum = </a:t>
            </a:r>
            <a:r>
              <a:rPr lang="en-US" dirty="0" smtClean="0"/>
              <a:t>float(num1</a:t>
            </a:r>
            <a:r>
              <a:rPr lang="en-US" dirty="0"/>
              <a:t>) + </a:t>
            </a:r>
            <a:r>
              <a:rPr lang="en-US" dirty="0" smtClean="0"/>
              <a:t>float(num2</a:t>
            </a:r>
            <a:r>
              <a:rPr lang="en-US" dirty="0"/>
              <a:t>)</a:t>
            </a:r>
          </a:p>
          <a:p>
            <a:r>
              <a:rPr lang="en-US" b="1" dirty="0"/>
              <a:t>7</a:t>
            </a:r>
            <a:r>
              <a:rPr lang="en-US" dirty="0"/>
              <a:t> </a:t>
            </a:r>
          </a:p>
          <a:p>
            <a:r>
              <a:rPr lang="en-US" b="1" dirty="0"/>
              <a:t>8</a:t>
            </a:r>
            <a:r>
              <a:rPr lang="en-US" dirty="0"/>
              <a:t> # Display the sum</a:t>
            </a:r>
          </a:p>
          <a:p>
            <a:r>
              <a:rPr lang="en-US" b="1" dirty="0"/>
              <a:t>9</a:t>
            </a:r>
            <a:r>
              <a:rPr lang="en-US" dirty="0"/>
              <a:t> print('The </a:t>
            </a:r>
            <a:r>
              <a:rPr lang="en-US" dirty="0" err="1" smtClean="0"/>
              <a:t>sum’+sum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278296" y="1391478"/>
            <a:ext cx="3001617" cy="4969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MASTER</a:t>
            </a:r>
            <a:endParaRPr lang="en-US" b="1" dirty="0"/>
          </a:p>
        </p:txBody>
      </p:sp>
      <p:sp>
        <p:nvSpPr>
          <p:cNvPr id="51" name="Rectangle 50"/>
          <p:cNvSpPr/>
          <p:nvPr/>
        </p:nvSpPr>
        <p:spPr>
          <a:xfrm>
            <a:off x="6851374" y="1391477"/>
            <a:ext cx="3001617" cy="4969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BRANCH 1</a:t>
            </a:r>
            <a:endParaRPr lang="en-US" b="1" dirty="0"/>
          </a:p>
        </p:txBody>
      </p:sp>
      <p:sp>
        <p:nvSpPr>
          <p:cNvPr id="52" name="TextBox 51"/>
          <p:cNvSpPr txBox="1"/>
          <p:nvPr/>
        </p:nvSpPr>
        <p:spPr>
          <a:xfrm>
            <a:off x="6851374" y="2067337"/>
            <a:ext cx="3689023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  <a:r>
              <a:rPr lang="en-US" dirty="0"/>
              <a:t> # Store input numbers</a:t>
            </a:r>
          </a:p>
          <a:p>
            <a:r>
              <a:rPr lang="en-US" b="1" dirty="0"/>
              <a:t>2</a:t>
            </a:r>
            <a:r>
              <a:rPr lang="en-US" dirty="0"/>
              <a:t> num1 = input('Enter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smtClean="0">
                <a:solidFill>
                  <a:srgbClr val="FF0000"/>
                </a:solidFill>
              </a:rPr>
              <a:t>1st </a:t>
            </a:r>
            <a:r>
              <a:rPr lang="en-US" dirty="0"/>
              <a:t>number: ')</a:t>
            </a:r>
          </a:p>
          <a:p>
            <a:r>
              <a:rPr lang="en-US" b="1" dirty="0"/>
              <a:t>3</a:t>
            </a:r>
            <a:r>
              <a:rPr lang="en-US" dirty="0"/>
              <a:t> num2 = input('Enter </a:t>
            </a:r>
            <a:r>
              <a:rPr lang="en-US" b="1" dirty="0" smtClean="0">
                <a:solidFill>
                  <a:srgbClr val="FF0000"/>
                </a:solidFill>
              </a:rPr>
              <a:t>2nd</a:t>
            </a:r>
            <a:r>
              <a:rPr lang="en-US" dirty="0" smtClean="0"/>
              <a:t> </a:t>
            </a:r>
            <a:r>
              <a:rPr lang="en-US" dirty="0"/>
              <a:t>number: ')</a:t>
            </a:r>
          </a:p>
          <a:p>
            <a:r>
              <a:rPr lang="en-US" b="1" dirty="0" smtClean="0"/>
              <a:t>4 </a:t>
            </a:r>
            <a:endParaRPr lang="en-US" b="1" dirty="0"/>
          </a:p>
          <a:p>
            <a:r>
              <a:rPr lang="en-US" b="1" dirty="0"/>
              <a:t>5</a:t>
            </a:r>
            <a:r>
              <a:rPr lang="en-US" dirty="0"/>
              <a:t> # Add two numbers</a:t>
            </a:r>
          </a:p>
          <a:p>
            <a:r>
              <a:rPr lang="en-US" b="1" dirty="0"/>
              <a:t>6</a:t>
            </a:r>
            <a:r>
              <a:rPr lang="en-US" dirty="0"/>
              <a:t> sum = float(num1) + float(num2)</a:t>
            </a:r>
          </a:p>
          <a:p>
            <a:r>
              <a:rPr lang="en-US" b="1" dirty="0"/>
              <a:t>7</a:t>
            </a:r>
            <a:r>
              <a:rPr lang="en-US" dirty="0"/>
              <a:t> </a:t>
            </a:r>
          </a:p>
          <a:p>
            <a:r>
              <a:rPr lang="en-US" b="1" dirty="0"/>
              <a:t>8</a:t>
            </a:r>
            <a:r>
              <a:rPr lang="en-US" dirty="0"/>
              <a:t> # Display the sum</a:t>
            </a:r>
          </a:p>
          <a:p>
            <a:r>
              <a:rPr lang="en-US" b="1" dirty="0"/>
              <a:t>9</a:t>
            </a:r>
            <a:r>
              <a:rPr lang="en-US" dirty="0"/>
              <a:t> print('The </a:t>
            </a:r>
            <a:r>
              <a:rPr lang="en-US" dirty="0" err="1" smtClean="0"/>
              <a:t>sum’+sum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2" name="Oval 1"/>
          <p:cNvSpPr/>
          <p:nvPr/>
        </p:nvSpPr>
        <p:spPr>
          <a:xfrm>
            <a:off x="288234" y="5179431"/>
            <a:ext cx="4035287" cy="121257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THE IS CHANGE IN MASTER</a:t>
            </a:r>
            <a:endParaRPr lang="en-U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278296" y="2067337"/>
            <a:ext cx="3994876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  <a:r>
              <a:rPr lang="en-US" dirty="0"/>
              <a:t> # Store input numbers</a:t>
            </a:r>
          </a:p>
          <a:p>
            <a:r>
              <a:rPr lang="en-US" b="1" dirty="0"/>
              <a:t>2</a:t>
            </a:r>
            <a:r>
              <a:rPr lang="en-US" dirty="0"/>
              <a:t> num1 = input('Enter first number: ')</a:t>
            </a:r>
          </a:p>
          <a:p>
            <a:r>
              <a:rPr lang="en-US" b="1" dirty="0"/>
              <a:t>3</a:t>
            </a:r>
            <a:r>
              <a:rPr lang="en-US" dirty="0"/>
              <a:t> num2 = input('Enter second number: ')</a:t>
            </a:r>
          </a:p>
          <a:p>
            <a:r>
              <a:rPr lang="en-US" b="1" dirty="0"/>
              <a:t>4</a:t>
            </a:r>
          </a:p>
          <a:p>
            <a:r>
              <a:rPr lang="en-US" b="1" dirty="0"/>
              <a:t>5</a:t>
            </a:r>
            <a:r>
              <a:rPr lang="en-US" dirty="0"/>
              <a:t> # Add two numbers</a:t>
            </a:r>
          </a:p>
          <a:p>
            <a:r>
              <a:rPr lang="en-US" b="1" dirty="0"/>
              <a:t>6</a:t>
            </a:r>
            <a:r>
              <a:rPr lang="en-US" dirty="0"/>
              <a:t> sum = </a:t>
            </a:r>
            <a:r>
              <a:rPr lang="en-US" b="1" dirty="0" err="1" smtClean="0">
                <a:solidFill>
                  <a:srgbClr val="FF0000"/>
                </a:solidFill>
              </a:rPr>
              <a:t>int</a:t>
            </a:r>
            <a:r>
              <a:rPr lang="en-US" dirty="0" smtClean="0"/>
              <a:t>(num1</a:t>
            </a:r>
            <a:r>
              <a:rPr lang="en-US" dirty="0"/>
              <a:t>) + </a:t>
            </a:r>
            <a:r>
              <a:rPr lang="en-US" b="1" dirty="0" err="1" smtClean="0">
                <a:solidFill>
                  <a:srgbClr val="FF0000"/>
                </a:solidFill>
              </a:rPr>
              <a:t>int</a:t>
            </a:r>
            <a:r>
              <a:rPr lang="en-US" dirty="0" smtClean="0"/>
              <a:t>(num2</a:t>
            </a:r>
            <a:r>
              <a:rPr lang="en-US" dirty="0"/>
              <a:t>)</a:t>
            </a:r>
          </a:p>
          <a:p>
            <a:r>
              <a:rPr lang="en-US" b="1" dirty="0"/>
              <a:t>7</a:t>
            </a:r>
            <a:r>
              <a:rPr lang="en-US" dirty="0"/>
              <a:t> </a:t>
            </a:r>
          </a:p>
          <a:p>
            <a:r>
              <a:rPr lang="en-US" b="1" dirty="0"/>
              <a:t>8</a:t>
            </a:r>
            <a:r>
              <a:rPr lang="en-US" dirty="0"/>
              <a:t> # Display the sum</a:t>
            </a:r>
          </a:p>
          <a:p>
            <a:r>
              <a:rPr lang="en-US" b="1" dirty="0"/>
              <a:t>9</a:t>
            </a:r>
            <a:r>
              <a:rPr lang="en-US" dirty="0"/>
              <a:t> print('The </a:t>
            </a:r>
            <a:r>
              <a:rPr lang="en-US" dirty="0" err="1" smtClean="0"/>
              <a:t>sum’+sum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9447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" grpId="0" animBg="1"/>
      <p:bldP spid="1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278296" y="198783"/>
            <a:ext cx="5625548" cy="7354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/>
              <a:t>MERGE CONFLICT</a:t>
            </a:r>
            <a:endParaRPr lang="en-US" sz="4000" b="1" dirty="0"/>
          </a:p>
        </p:txBody>
      </p:sp>
      <p:sp>
        <p:nvSpPr>
          <p:cNvPr id="28" name="Rectangle 27"/>
          <p:cNvSpPr/>
          <p:nvPr/>
        </p:nvSpPr>
        <p:spPr>
          <a:xfrm>
            <a:off x="278296" y="1391478"/>
            <a:ext cx="3001617" cy="4969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MASTER</a:t>
            </a:r>
            <a:endParaRPr lang="en-US" b="1" dirty="0"/>
          </a:p>
        </p:txBody>
      </p:sp>
      <p:sp>
        <p:nvSpPr>
          <p:cNvPr id="51" name="Rectangle 50"/>
          <p:cNvSpPr/>
          <p:nvPr/>
        </p:nvSpPr>
        <p:spPr>
          <a:xfrm>
            <a:off x="6851374" y="1391477"/>
            <a:ext cx="3001617" cy="4969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BRANCH 1</a:t>
            </a:r>
            <a:endParaRPr lang="en-US" b="1" dirty="0"/>
          </a:p>
        </p:txBody>
      </p:sp>
      <p:sp>
        <p:nvSpPr>
          <p:cNvPr id="52" name="TextBox 51"/>
          <p:cNvSpPr txBox="1"/>
          <p:nvPr/>
        </p:nvSpPr>
        <p:spPr>
          <a:xfrm>
            <a:off x="6851374" y="2067337"/>
            <a:ext cx="3689023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  <a:r>
              <a:rPr lang="en-US" dirty="0"/>
              <a:t> # Store input numbers</a:t>
            </a:r>
          </a:p>
          <a:p>
            <a:r>
              <a:rPr lang="en-US" b="1" dirty="0"/>
              <a:t>2</a:t>
            </a:r>
            <a:r>
              <a:rPr lang="en-US" dirty="0"/>
              <a:t> num1 = input('Enter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smtClean="0">
                <a:solidFill>
                  <a:srgbClr val="FF0000"/>
                </a:solidFill>
              </a:rPr>
              <a:t>1st </a:t>
            </a:r>
            <a:r>
              <a:rPr lang="en-US" dirty="0"/>
              <a:t>number: ')</a:t>
            </a:r>
          </a:p>
          <a:p>
            <a:r>
              <a:rPr lang="en-US" b="1" dirty="0"/>
              <a:t>3</a:t>
            </a:r>
            <a:r>
              <a:rPr lang="en-US" dirty="0"/>
              <a:t> num2 = input('Enter </a:t>
            </a:r>
            <a:r>
              <a:rPr lang="en-US" b="1" dirty="0" smtClean="0">
                <a:solidFill>
                  <a:srgbClr val="FF0000"/>
                </a:solidFill>
              </a:rPr>
              <a:t>2nd</a:t>
            </a:r>
            <a:r>
              <a:rPr lang="en-US" dirty="0" smtClean="0"/>
              <a:t> </a:t>
            </a:r>
            <a:r>
              <a:rPr lang="en-US" dirty="0"/>
              <a:t>number: ')</a:t>
            </a:r>
          </a:p>
          <a:p>
            <a:r>
              <a:rPr lang="en-US" b="1" dirty="0" smtClean="0"/>
              <a:t>4 </a:t>
            </a:r>
            <a:endParaRPr lang="en-US" b="1" dirty="0"/>
          </a:p>
          <a:p>
            <a:r>
              <a:rPr lang="en-US" b="1" dirty="0"/>
              <a:t>5</a:t>
            </a:r>
            <a:r>
              <a:rPr lang="en-US" dirty="0"/>
              <a:t> # Add two numbers</a:t>
            </a:r>
          </a:p>
          <a:p>
            <a:r>
              <a:rPr lang="en-US" b="1" dirty="0"/>
              <a:t>6</a:t>
            </a:r>
            <a:r>
              <a:rPr lang="en-US" dirty="0"/>
              <a:t> sum = float(num1) + float(num2)</a:t>
            </a:r>
          </a:p>
          <a:p>
            <a:r>
              <a:rPr lang="en-US" b="1" dirty="0"/>
              <a:t>7</a:t>
            </a:r>
            <a:r>
              <a:rPr lang="en-US" dirty="0"/>
              <a:t> </a:t>
            </a:r>
          </a:p>
          <a:p>
            <a:r>
              <a:rPr lang="en-US" b="1" dirty="0"/>
              <a:t>8</a:t>
            </a:r>
            <a:r>
              <a:rPr lang="en-US" dirty="0"/>
              <a:t> # Display the sum</a:t>
            </a:r>
          </a:p>
          <a:p>
            <a:r>
              <a:rPr lang="en-US" b="1" dirty="0"/>
              <a:t>9</a:t>
            </a:r>
            <a:r>
              <a:rPr lang="en-US" dirty="0"/>
              <a:t> print('The </a:t>
            </a:r>
            <a:r>
              <a:rPr lang="en-US" dirty="0" err="1" smtClean="0"/>
              <a:t>sum’+sum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2" name="Oval 1"/>
          <p:cNvSpPr/>
          <p:nvPr/>
        </p:nvSpPr>
        <p:spPr>
          <a:xfrm>
            <a:off x="288234" y="5179431"/>
            <a:ext cx="4035287" cy="121257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THE IS CHANGE IN MASTER AFTER BRANCH CREATION</a:t>
            </a:r>
            <a:endParaRPr lang="en-U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288234" y="2067336"/>
            <a:ext cx="3994876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  <a:r>
              <a:rPr lang="en-US" dirty="0"/>
              <a:t> # Store input numbers</a:t>
            </a:r>
          </a:p>
          <a:p>
            <a:r>
              <a:rPr lang="en-US" b="1" dirty="0"/>
              <a:t>2</a:t>
            </a:r>
            <a:r>
              <a:rPr lang="en-US" dirty="0"/>
              <a:t> num1 = input('Enter first number: ')</a:t>
            </a:r>
          </a:p>
          <a:p>
            <a:r>
              <a:rPr lang="en-US" b="1" dirty="0"/>
              <a:t>3</a:t>
            </a:r>
            <a:r>
              <a:rPr lang="en-US" dirty="0"/>
              <a:t> num2 = input('Enter second number: ')</a:t>
            </a:r>
          </a:p>
          <a:p>
            <a:r>
              <a:rPr lang="en-US" b="1" dirty="0"/>
              <a:t>4</a:t>
            </a:r>
          </a:p>
          <a:p>
            <a:r>
              <a:rPr lang="en-US" b="1" dirty="0"/>
              <a:t>5</a:t>
            </a:r>
            <a:r>
              <a:rPr lang="en-US" dirty="0"/>
              <a:t> # Add two numbers</a:t>
            </a:r>
          </a:p>
          <a:p>
            <a:r>
              <a:rPr lang="en-US" b="1" dirty="0"/>
              <a:t>6</a:t>
            </a:r>
            <a:r>
              <a:rPr lang="en-US" dirty="0"/>
              <a:t> sum = </a:t>
            </a:r>
            <a:r>
              <a:rPr lang="en-US" b="1" dirty="0" err="1" smtClean="0">
                <a:solidFill>
                  <a:srgbClr val="FF0000"/>
                </a:solidFill>
              </a:rPr>
              <a:t>int</a:t>
            </a:r>
            <a:r>
              <a:rPr lang="en-US" dirty="0" smtClean="0"/>
              <a:t>(num1</a:t>
            </a:r>
            <a:r>
              <a:rPr lang="en-US" dirty="0"/>
              <a:t>) + </a:t>
            </a:r>
            <a:r>
              <a:rPr lang="en-US" b="1" dirty="0" err="1" smtClean="0">
                <a:solidFill>
                  <a:srgbClr val="FF0000"/>
                </a:solidFill>
              </a:rPr>
              <a:t>int</a:t>
            </a:r>
            <a:r>
              <a:rPr lang="en-US" dirty="0" smtClean="0"/>
              <a:t>(num2</a:t>
            </a:r>
            <a:r>
              <a:rPr lang="en-US" dirty="0"/>
              <a:t>)</a:t>
            </a:r>
          </a:p>
          <a:p>
            <a:r>
              <a:rPr lang="en-US" b="1" dirty="0"/>
              <a:t>7</a:t>
            </a:r>
            <a:r>
              <a:rPr lang="en-US" dirty="0"/>
              <a:t> </a:t>
            </a:r>
          </a:p>
          <a:p>
            <a:r>
              <a:rPr lang="en-US" b="1" dirty="0"/>
              <a:t>8</a:t>
            </a:r>
            <a:r>
              <a:rPr lang="en-US" dirty="0"/>
              <a:t> # Display the sum</a:t>
            </a:r>
          </a:p>
          <a:p>
            <a:r>
              <a:rPr lang="en-US" b="1" dirty="0"/>
              <a:t>9</a:t>
            </a:r>
            <a:r>
              <a:rPr lang="en-US" dirty="0"/>
              <a:t> print('The </a:t>
            </a:r>
            <a:r>
              <a:rPr lang="en-US" dirty="0" err="1" smtClean="0"/>
              <a:t>sum’+sum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851373" y="2067335"/>
            <a:ext cx="3689023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  <a:r>
              <a:rPr lang="en-US" dirty="0"/>
              <a:t> # Store input numbers</a:t>
            </a:r>
          </a:p>
          <a:p>
            <a:r>
              <a:rPr lang="en-US" b="1" dirty="0"/>
              <a:t>2</a:t>
            </a:r>
            <a:r>
              <a:rPr lang="en-US" dirty="0"/>
              <a:t> num1 = input('Enter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smtClean="0">
                <a:solidFill>
                  <a:srgbClr val="FF0000"/>
                </a:solidFill>
              </a:rPr>
              <a:t>1st </a:t>
            </a:r>
            <a:r>
              <a:rPr lang="en-US" dirty="0"/>
              <a:t>number: ')</a:t>
            </a:r>
          </a:p>
          <a:p>
            <a:r>
              <a:rPr lang="en-US" b="1" dirty="0"/>
              <a:t>3</a:t>
            </a:r>
            <a:r>
              <a:rPr lang="en-US" dirty="0"/>
              <a:t> num2 = input('Enter </a:t>
            </a:r>
            <a:r>
              <a:rPr lang="en-US" b="1" dirty="0" smtClean="0">
                <a:solidFill>
                  <a:srgbClr val="FF0000"/>
                </a:solidFill>
              </a:rPr>
              <a:t>2nd</a:t>
            </a:r>
            <a:r>
              <a:rPr lang="en-US" dirty="0" smtClean="0"/>
              <a:t> </a:t>
            </a:r>
            <a:r>
              <a:rPr lang="en-US" dirty="0"/>
              <a:t>number: ')</a:t>
            </a:r>
          </a:p>
          <a:p>
            <a:r>
              <a:rPr lang="en-US" b="1" dirty="0" smtClean="0"/>
              <a:t>4 </a:t>
            </a:r>
            <a:endParaRPr lang="en-US" b="1" dirty="0"/>
          </a:p>
          <a:p>
            <a:r>
              <a:rPr lang="en-US" b="1" dirty="0"/>
              <a:t>5</a:t>
            </a:r>
            <a:r>
              <a:rPr lang="en-US" dirty="0"/>
              <a:t> # Add two numbers</a:t>
            </a:r>
          </a:p>
          <a:p>
            <a:r>
              <a:rPr lang="en-US" b="1" dirty="0"/>
              <a:t>6</a:t>
            </a:r>
            <a:r>
              <a:rPr lang="en-US" dirty="0"/>
              <a:t> sum = float(num1) + float(num2)</a:t>
            </a:r>
          </a:p>
          <a:p>
            <a:r>
              <a:rPr lang="en-US" b="1" dirty="0"/>
              <a:t>7</a:t>
            </a:r>
            <a:r>
              <a:rPr lang="en-US" dirty="0"/>
              <a:t> </a:t>
            </a:r>
          </a:p>
          <a:p>
            <a:r>
              <a:rPr lang="en-US" b="1" dirty="0"/>
              <a:t>8</a:t>
            </a:r>
            <a:r>
              <a:rPr lang="en-US" dirty="0"/>
              <a:t> # Display the sum</a:t>
            </a:r>
          </a:p>
          <a:p>
            <a:r>
              <a:rPr lang="en-US" b="1" dirty="0"/>
              <a:t>9</a:t>
            </a:r>
            <a:r>
              <a:rPr lang="en-US" dirty="0"/>
              <a:t> print('The </a:t>
            </a:r>
            <a:r>
              <a:rPr lang="en-US" dirty="0" err="1" smtClean="0"/>
              <a:t>sum’+sum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78296" y="2066507"/>
            <a:ext cx="3692229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  <a:r>
              <a:rPr lang="en-US" dirty="0"/>
              <a:t> # Store input numbers</a:t>
            </a:r>
          </a:p>
          <a:p>
            <a:r>
              <a:rPr lang="en-US" b="1" dirty="0"/>
              <a:t>2</a:t>
            </a:r>
            <a:r>
              <a:rPr lang="en-US" dirty="0"/>
              <a:t> num1 = input('Enter </a:t>
            </a:r>
            <a:r>
              <a:rPr lang="en-US" b="1" dirty="0">
                <a:solidFill>
                  <a:srgbClr val="FF0000"/>
                </a:solidFill>
              </a:rPr>
              <a:t>1st</a:t>
            </a:r>
            <a:r>
              <a:rPr lang="en-US" dirty="0" smtClean="0"/>
              <a:t> </a:t>
            </a:r>
            <a:r>
              <a:rPr lang="en-US" dirty="0"/>
              <a:t>number: ')</a:t>
            </a:r>
          </a:p>
          <a:p>
            <a:r>
              <a:rPr lang="en-US" b="1" dirty="0"/>
              <a:t>3</a:t>
            </a:r>
            <a:r>
              <a:rPr lang="en-US" dirty="0"/>
              <a:t> num2 = input('Enter </a:t>
            </a:r>
            <a:r>
              <a:rPr lang="en-US" b="1" dirty="0">
                <a:solidFill>
                  <a:srgbClr val="FF0000"/>
                </a:solidFill>
              </a:rPr>
              <a:t>2nd</a:t>
            </a:r>
            <a:r>
              <a:rPr lang="en-US" dirty="0" smtClean="0"/>
              <a:t> </a:t>
            </a:r>
            <a:r>
              <a:rPr lang="en-US" dirty="0"/>
              <a:t>number: ')</a:t>
            </a:r>
          </a:p>
          <a:p>
            <a:r>
              <a:rPr lang="en-US" b="1" dirty="0"/>
              <a:t>4</a:t>
            </a:r>
          </a:p>
          <a:p>
            <a:r>
              <a:rPr lang="en-US" b="1" dirty="0"/>
              <a:t>5</a:t>
            </a:r>
            <a:r>
              <a:rPr lang="en-US" dirty="0"/>
              <a:t> # Add two numbers</a:t>
            </a:r>
          </a:p>
          <a:p>
            <a:r>
              <a:rPr lang="en-US" b="1" dirty="0"/>
              <a:t>6</a:t>
            </a:r>
            <a:r>
              <a:rPr lang="en-US" dirty="0"/>
              <a:t> sum = </a:t>
            </a:r>
            <a:r>
              <a:rPr lang="en-US" b="1" dirty="0" err="1" smtClean="0">
                <a:solidFill>
                  <a:srgbClr val="FF0000"/>
                </a:solidFill>
              </a:rPr>
              <a:t>int</a:t>
            </a:r>
            <a:r>
              <a:rPr lang="en-US" dirty="0" smtClean="0"/>
              <a:t>(num1</a:t>
            </a:r>
            <a:r>
              <a:rPr lang="en-US" dirty="0"/>
              <a:t>) + </a:t>
            </a:r>
            <a:r>
              <a:rPr lang="en-US" b="1" dirty="0" err="1" smtClean="0">
                <a:solidFill>
                  <a:srgbClr val="FF0000"/>
                </a:solidFill>
              </a:rPr>
              <a:t>int</a:t>
            </a:r>
            <a:r>
              <a:rPr lang="en-US" dirty="0" smtClean="0"/>
              <a:t>(num2</a:t>
            </a:r>
            <a:r>
              <a:rPr lang="en-US" dirty="0"/>
              <a:t>)</a:t>
            </a:r>
          </a:p>
          <a:p>
            <a:r>
              <a:rPr lang="en-US" b="1" dirty="0"/>
              <a:t>7</a:t>
            </a:r>
            <a:r>
              <a:rPr lang="en-US" dirty="0"/>
              <a:t> </a:t>
            </a:r>
          </a:p>
          <a:p>
            <a:r>
              <a:rPr lang="en-US" b="1" dirty="0"/>
              <a:t>8</a:t>
            </a:r>
            <a:r>
              <a:rPr lang="en-US" dirty="0"/>
              <a:t> # Display the sum</a:t>
            </a:r>
          </a:p>
          <a:p>
            <a:r>
              <a:rPr lang="en-US" b="1" dirty="0"/>
              <a:t>9</a:t>
            </a:r>
            <a:r>
              <a:rPr lang="en-US" dirty="0"/>
              <a:t> print('The </a:t>
            </a:r>
            <a:r>
              <a:rPr lang="en-US" dirty="0" err="1" smtClean="0"/>
              <a:t>sum’+sum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6817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95 -4.81481E-6 L -0.53919 -4.81481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86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9" grpId="0"/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Callout 6"/>
          <p:cNvSpPr/>
          <p:nvPr/>
        </p:nvSpPr>
        <p:spPr>
          <a:xfrm>
            <a:off x="887506" y="-44829"/>
            <a:ext cx="3899648" cy="1936376"/>
          </a:xfrm>
          <a:prstGeom prst="wedgeEllipseCallou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chemeClr val="tx1"/>
                </a:solidFill>
              </a:rPr>
              <a:t>I want </a:t>
            </a:r>
            <a:endParaRPr lang="en-US" sz="2800" b="1" dirty="0">
              <a:solidFill>
                <a:schemeClr val="tx1"/>
              </a:solidFill>
            </a:endParaRPr>
          </a:p>
          <a:p>
            <a:pPr algn="ctr"/>
            <a:r>
              <a:rPr lang="en-US" sz="2800" b="1" dirty="0" smtClean="0">
                <a:solidFill>
                  <a:schemeClr val="tx1"/>
                </a:solidFill>
              </a:rPr>
              <a:t>“Vote Now” Button below the image</a:t>
            </a:r>
            <a:endParaRPr lang="en-US" sz="2800" b="1" dirty="0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80" y="636494"/>
            <a:ext cx="1597398" cy="2904565"/>
          </a:xfrm>
          <a:prstGeom prst="rect">
            <a:avLst/>
          </a:prstGeom>
        </p:spPr>
      </p:pic>
      <p:sp>
        <p:nvSpPr>
          <p:cNvPr id="9" name="Oval Callout 8"/>
          <p:cNvSpPr/>
          <p:nvPr/>
        </p:nvSpPr>
        <p:spPr>
          <a:xfrm>
            <a:off x="9628209" y="2223251"/>
            <a:ext cx="2438400" cy="1317808"/>
          </a:xfrm>
          <a:prstGeom prst="wedgeEllipseCallou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chemeClr val="tx1"/>
                </a:solidFill>
              </a:rPr>
              <a:t>Sure </a:t>
            </a:r>
            <a:endParaRPr lang="en-US" sz="2800" b="1" dirty="0">
              <a:solidFill>
                <a:schemeClr val="tx1"/>
              </a:solidFill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9861176" y="3541059"/>
            <a:ext cx="2330824" cy="3316941"/>
            <a:chOff x="9861176" y="3541059"/>
            <a:chExt cx="2330824" cy="3316941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61176" y="3541059"/>
              <a:ext cx="2330824" cy="3316941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10319833" y="6042212"/>
              <a:ext cx="13059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DEVELOPER</a:t>
              </a:r>
              <a:endParaRPr lang="en-US" b="1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380566" y="1506826"/>
            <a:ext cx="7993608" cy="5351174"/>
            <a:chOff x="1380565" y="1506826"/>
            <a:chExt cx="8803341" cy="5351174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80565" y="2160491"/>
              <a:ext cx="8803341" cy="4697509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4447808" y="1506826"/>
              <a:ext cx="2487778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b="1" dirty="0" smtClean="0"/>
                <a:t>WEBSITE</a:t>
              </a:r>
              <a:endParaRPr lang="en-US" sz="4400" b="1" dirty="0"/>
            </a:p>
          </p:txBody>
        </p:sp>
      </p:grpSp>
      <p:sp>
        <p:nvSpPr>
          <p:cNvPr id="14" name="Cloud 13"/>
          <p:cNvSpPr/>
          <p:nvPr/>
        </p:nvSpPr>
        <p:spPr>
          <a:xfrm>
            <a:off x="6424635" y="0"/>
            <a:ext cx="5201133" cy="1891546"/>
          </a:xfrm>
          <a:prstGeom prst="cloud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chemeClr val="tx1"/>
                </a:solidFill>
              </a:rPr>
              <a:t>ONCE UPON A TIME THERE WAS A</a:t>
            </a:r>
            <a:endParaRPr lang="en-US" sz="2800" b="1" dirty="0">
              <a:solidFill>
                <a:schemeClr val="tx1"/>
              </a:solidFill>
            </a:endParaRPr>
          </a:p>
        </p:txBody>
      </p:sp>
      <p:sp>
        <p:nvSpPr>
          <p:cNvPr id="15" name="Notched Right Arrow 14"/>
          <p:cNvSpPr/>
          <p:nvPr/>
        </p:nvSpPr>
        <p:spPr>
          <a:xfrm>
            <a:off x="887506" y="3675529"/>
            <a:ext cx="1461247" cy="770965"/>
          </a:xfrm>
          <a:prstGeom prst="notched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32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4" grpId="0" animBg="1"/>
      <p:bldP spid="15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278296" y="198783"/>
            <a:ext cx="6122504" cy="7354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/>
              <a:t>MERGE CONFLICT - </a:t>
            </a:r>
            <a:r>
              <a:rPr lang="en-US" sz="4000" b="1" dirty="0"/>
              <a:t>REBASE</a:t>
            </a:r>
          </a:p>
        </p:txBody>
      </p:sp>
      <p:sp>
        <p:nvSpPr>
          <p:cNvPr id="28" name="Rectangle 27"/>
          <p:cNvSpPr/>
          <p:nvPr/>
        </p:nvSpPr>
        <p:spPr>
          <a:xfrm>
            <a:off x="278296" y="1391478"/>
            <a:ext cx="3001617" cy="4969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MASTER</a:t>
            </a:r>
            <a:endParaRPr lang="en-US" b="1" dirty="0"/>
          </a:p>
        </p:txBody>
      </p:sp>
      <p:sp>
        <p:nvSpPr>
          <p:cNvPr id="51" name="Rectangle 50"/>
          <p:cNvSpPr/>
          <p:nvPr/>
        </p:nvSpPr>
        <p:spPr>
          <a:xfrm>
            <a:off x="6851374" y="1391477"/>
            <a:ext cx="3001617" cy="4969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BRANCH 1</a:t>
            </a:r>
            <a:endParaRPr lang="en-US" b="1" dirty="0"/>
          </a:p>
        </p:txBody>
      </p:sp>
      <p:sp>
        <p:nvSpPr>
          <p:cNvPr id="52" name="TextBox 51"/>
          <p:cNvSpPr txBox="1"/>
          <p:nvPr/>
        </p:nvSpPr>
        <p:spPr>
          <a:xfrm>
            <a:off x="6851374" y="2067337"/>
            <a:ext cx="3689023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  <a:r>
              <a:rPr lang="en-US" dirty="0"/>
              <a:t> # Store input numbers</a:t>
            </a:r>
          </a:p>
          <a:p>
            <a:r>
              <a:rPr lang="en-US" b="1" dirty="0"/>
              <a:t>2</a:t>
            </a:r>
            <a:r>
              <a:rPr lang="en-US" dirty="0"/>
              <a:t> num1 = input('Enter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smtClean="0">
                <a:solidFill>
                  <a:srgbClr val="FF0000"/>
                </a:solidFill>
              </a:rPr>
              <a:t>1st </a:t>
            </a:r>
            <a:r>
              <a:rPr lang="en-US" dirty="0"/>
              <a:t>number: ')</a:t>
            </a:r>
          </a:p>
          <a:p>
            <a:r>
              <a:rPr lang="en-US" b="1" dirty="0"/>
              <a:t>3</a:t>
            </a:r>
            <a:r>
              <a:rPr lang="en-US" dirty="0"/>
              <a:t> num2 = input('Enter </a:t>
            </a:r>
            <a:r>
              <a:rPr lang="en-US" b="1" dirty="0" smtClean="0">
                <a:solidFill>
                  <a:srgbClr val="FF0000"/>
                </a:solidFill>
              </a:rPr>
              <a:t>2nd</a:t>
            </a:r>
            <a:r>
              <a:rPr lang="en-US" dirty="0" smtClean="0"/>
              <a:t> </a:t>
            </a:r>
            <a:r>
              <a:rPr lang="en-US" dirty="0"/>
              <a:t>number: ')</a:t>
            </a:r>
          </a:p>
          <a:p>
            <a:r>
              <a:rPr lang="en-US" b="1" dirty="0" smtClean="0"/>
              <a:t>4 </a:t>
            </a:r>
            <a:endParaRPr lang="en-US" b="1" dirty="0"/>
          </a:p>
          <a:p>
            <a:r>
              <a:rPr lang="en-US" b="1" dirty="0"/>
              <a:t>5</a:t>
            </a:r>
            <a:r>
              <a:rPr lang="en-US" dirty="0"/>
              <a:t> # Add two numbers</a:t>
            </a:r>
          </a:p>
          <a:p>
            <a:r>
              <a:rPr lang="en-US" b="1" dirty="0"/>
              <a:t>6</a:t>
            </a:r>
            <a:r>
              <a:rPr lang="en-US" dirty="0"/>
              <a:t> sum = float(num1) + float(num2)</a:t>
            </a:r>
          </a:p>
          <a:p>
            <a:r>
              <a:rPr lang="en-US" b="1" dirty="0"/>
              <a:t>7</a:t>
            </a:r>
            <a:r>
              <a:rPr lang="en-US" dirty="0"/>
              <a:t> </a:t>
            </a:r>
          </a:p>
          <a:p>
            <a:r>
              <a:rPr lang="en-US" b="1" dirty="0"/>
              <a:t>8</a:t>
            </a:r>
            <a:r>
              <a:rPr lang="en-US" dirty="0"/>
              <a:t> # Display the sum</a:t>
            </a:r>
          </a:p>
          <a:p>
            <a:r>
              <a:rPr lang="en-US" b="1" dirty="0"/>
              <a:t>9</a:t>
            </a:r>
            <a:r>
              <a:rPr lang="en-US" dirty="0"/>
              <a:t> print('The </a:t>
            </a:r>
            <a:r>
              <a:rPr lang="en-US" dirty="0" err="1" smtClean="0"/>
              <a:t>sum’+sum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2" name="Oval 1"/>
          <p:cNvSpPr/>
          <p:nvPr/>
        </p:nvSpPr>
        <p:spPr>
          <a:xfrm>
            <a:off x="288234" y="5179431"/>
            <a:ext cx="4035287" cy="121257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THE IS CHANGE IN MASTER AFTER BRANCH CREATION</a:t>
            </a:r>
            <a:endParaRPr lang="en-U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288234" y="2067336"/>
            <a:ext cx="3994876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  <a:r>
              <a:rPr lang="en-US" dirty="0"/>
              <a:t> # Store input numbers</a:t>
            </a:r>
          </a:p>
          <a:p>
            <a:r>
              <a:rPr lang="en-US" b="1" dirty="0"/>
              <a:t>2</a:t>
            </a:r>
            <a:r>
              <a:rPr lang="en-US" dirty="0"/>
              <a:t> num1 = input('Enter first number: ')</a:t>
            </a:r>
          </a:p>
          <a:p>
            <a:r>
              <a:rPr lang="en-US" b="1" dirty="0"/>
              <a:t>3</a:t>
            </a:r>
            <a:r>
              <a:rPr lang="en-US" dirty="0"/>
              <a:t> num2 = input('Enter second number: ')</a:t>
            </a:r>
          </a:p>
          <a:p>
            <a:r>
              <a:rPr lang="en-US" b="1" dirty="0"/>
              <a:t>4</a:t>
            </a:r>
          </a:p>
          <a:p>
            <a:r>
              <a:rPr lang="en-US" b="1" dirty="0"/>
              <a:t>5</a:t>
            </a:r>
            <a:r>
              <a:rPr lang="en-US" dirty="0"/>
              <a:t> # Add two numbers</a:t>
            </a:r>
          </a:p>
          <a:p>
            <a:r>
              <a:rPr lang="en-US" b="1" dirty="0"/>
              <a:t>6</a:t>
            </a:r>
            <a:r>
              <a:rPr lang="en-US" dirty="0"/>
              <a:t> sum = </a:t>
            </a:r>
            <a:r>
              <a:rPr lang="en-US" b="1" dirty="0" err="1" smtClean="0">
                <a:solidFill>
                  <a:srgbClr val="FF0000"/>
                </a:solidFill>
              </a:rPr>
              <a:t>int</a:t>
            </a:r>
            <a:r>
              <a:rPr lang="en-US" dirty="0" smtClean="0"/>
              <a:t>(num1</a:t>
            </a:r>
            <a:r>
              <a:rPr lang="en-US" dirty="0"/>
              <a:t>) + </a:t>
            </a:r>
            <a:r>
              <a:rPr lang="en-US" b="1" dirty="0" err="1" smtClean="0">
                <a:solidFill>
                  <a:srgbClr val="FF0000"/>
                </a:solidFill>
              </a:rPr>
              <a:t>int</a:t>
            </a:r>
            <a:r>
              <a:rPr lang="en-US" dirty="0" smtClean="0"/>
              <a:t>(num2</a:t>
            </a:r>
            <a:r>
              <a:rPr lang="en-US" dirty="0"/>
              <a:t>)</a:t>
            </a:r>
          </a:p>
          <a:p>
            <a:r>
              <a:rPr lang="en-US" b="1" dirty="0"/>
              <a:t>7</a:t>
            </a:r>
            <a:r>
              <a:rPr lang="en-US" dirty="0"/>
              <a:t> </a:t>
            </a:r>
          </a:p>
          <a:p>
            <a:r>
              <a:rPr lang="en-US" b="1" dirty="0"/>
              <a:t>8</a:t>
            </a:r>
            <a:r>
              <a:rPr lang="en-US" dirty="0"/>
              <a:t> # Display the sum</a:t>
            </a:r>
          </a:p>
          <a:p>
            <a:r>
              <a:rPr lang="en-US" b="1" dirty="0"/>
              <a:t>9</a:t>
            </a:r>
            <a:r>
              <a:rPr lang="en-US" dirty="0"/>
              <a:t> print('The </a:t>
            </a:r>
            <a:r>
              <a:rPr lang="en-US" dirty="0" err="1" smtClean="0"/>
              <a:t>sum’+sum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851374" y="2067335"/>
            <a:ext cx="3689023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  <a:r>
              <a:rPr lang="en-US" dirty="0"/>
              <a:t> # Store input numbers</a:t>
            </a:r>
          </a:p>
          <a:p>
            <a:r>
              <a:rPr lang="en-US" b="1" dirty="0"/>
              <a:t>2</a:t>
            </a:r>
            <a:r>
              <a:rPr lang="en-US" dirty="0"/>
              <a:t> num1 = input('Enter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smtClean="0">
                <a:solidFill>
                  <a:srgbClr val="FF0000"/>
                </a:solidFill>
              </a:rPr>
              <a:t>1st </a:t>
            </a:r>
            <a:r>
              <a:rPr lang="en-US" dirty="0"/>
              <a:t>number: ')</a:t>
            </a:r>
          </a:p>
          <a:p>
            <a:r>
              <a:rPr lang="en-US" b="1" dirty="0"/>
              <a:t>3</a:t>
            </a:r>
            <a:r>
              <a:rPr lang="en-US" dirty="0"/>
              <a:t> num2 = input('Enter </a:t>
            </a:r>
            <a:r>
              <a:rPr lang="en-US" b="1" dirty="0" smtClean="0">
                <a:solidFill>
                  <a:srgbClr val="FF0000"/>
                </a:solidFill>
              </a:rPr>
              <a:t>2nd</a:t>
            </a:r>
            <a:r>
              <a:rPr lang="en-US" dirty="0" smtClean="0"/>
              <a:t> </a:t>
            </a:r>
            <a:r>
              <a:rPr lang="en-US" dirty="0"/>
              <a:t>number: ')</a:t>
            </a:r>
          </a:p>
          <a:p>
            <a:r>
              <a:rPr lang="en-US" b="1" dirty="0" smtClean="0"/>
              <a:t>4 </a:t>
            </a:r>
            <a:endParaRPr lang="en-US" b="1" dirty="0"/>
          </a:p>
          <a:p>
            <a:r>
              <a:rPr lang="en-US" b="1" dirty="0"/>
              <a:t>5</a:t>
            </a:r>
            <a:r>
              <a:rPr lang="en-US" dirty="0"/>
              <a:t> # Add two numbers</a:t>
            </a:r>
          </a:p>
          <a:p>
            <a:r>
              <a:rPr lang="en-US" b="1" dirty="0"/>
              <a:t>6</a:t>
            </a:r>
            <a:r>
              <a:rPr lang="en-US" dirty="0"/>
              <a:t> sum = </a:t>
            </a:r>
            <a:r>
              <a:rPr lang="en-US" b="1" dirty="0" err="1">
                <a:solidFill>
                  <a:srgbClr val="FF0000"/>
                </a:solidFill>
              </a:rPr>
              <a:t>int</a:t>
            </a:r>
            <a:r>
              <a:rPr lang="en-US" dirty="0"/>
              <a:t>(num1) + </a:t>
            </a:r>
            <a:r>
              <a:rPr lang="en-US" b="1" dirty="0" err="1">
                <a:solidFill>
                  <a:srgbClr val="FF0000"/>
                </a:solidFill>
              </a:rPr>
              <a:t>int</a:t>
            </a:r>
            <a:r>
              <a:rPr lang="en-US" dirty="0"/>
              <a:t>(num2)</a:t>
            </a:r>
          </a:p>
          <a:p>
            <a:r>
              <a:rPr lang="en-US" b="1" dirty="0"/>
              <a:t>7</a:t>
            </a:r>
            <a:r>
              <a:rPr lang="en-US" dirty="0"/>
              <a:t> </a:t>
            </a:r>
          </a:p>
          <a:p>
            <a:r>
              <a:rPr lang="en-US" b="1" dirty="0"/>
              <a:t>8</a:t>
            </a:r>
            <a:r>
              <a:rPr lang="en-US" dirty="0"/>
              <a:t> # Display the sum</a:t>
            </a:r>
          </a:p>
          <a:p>
            <a:r>
              <a:rPr lang="en-US" b="1" dirty="0"/>
              <a:t>9</a:t>
            </a:r>
            <a:r>
              <a:rPr lang="en-US" dirty="0"/>
              <a:t> print('The </a:t>
            </a:r>
            <a:r>
              <a:rPr lang="en-US" dirty="0" err="1" smtClean="0"/>
              <a:t>sum’+sum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80976" y="2074596"/>
            <a:ext cx="3994876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  <a:r>
              <a:rPr lang="en-US" dirty="0"/>
              <a:t> # Store input numbers</a:t>
            </a:r>
          </a:p>
          <a:p>
            <a:r>
              <a:rPr lang="en-US" b="1" dirty="0"/>
              <a:t>2</a:t>
            </a:r>
            <a:r>
              <a:rPr lang="en-US" dirty="0"/>
              <a:t> num1 = input('Enter first number: ')</a:t>
            </a:r>
          </a:p>
          <a:p>
            <a:r>
              <a:rPr lang="en-US" b="1" dirty="0"/>
              <a:t>3</a:t>
            </a:r>
            <a:r>
              <a:rPr lang="en-US" dirty="0"/>
              <a:t> num2 = input('Enter second number: ')</a:t>
            </a:r>
          </a:p>
          <a:p>
            <a:r>
              <a:rPr lang="en-US" b="1" dirty="0"/>
              <a:t>4</a:t>
            </a:r>
          </a:p>
          <a:p>
            <a:r>
              <a:rPr lang="en-US" b="1" dirty="0"/>
              <a:t>5</a:t>
            </a:r>
            <a:r>
              <a:rPr lang="en-US" dirty="0"/>
              <a:t> # Add two numbers</a:t>
            </a:r>
          </a:p>
          <a:p>
            <a:r>
              <a:rPr lang="en-US" b="1" dirty="0"/>
              <a:t>6</a:t>
            </a:r>
            <a:r>
              <a:rPr lang="en-US" dirty="0"/>
              <a:t> sum = </a:t>
            </a:r>
            <a:r>
              <a:rPr lang="en-US" b="1" dirty="0" err="1" smtClean="0">
                <a:solidFill>
                  <a:srgbClr val="FF0000"/>
                </a:solidFill>
              </a:rPr>
              <a:t>int</a:t>
            </a:r>
            <a:r>
              <a:rPr lang="en-US" dirty="0" smtClean="0"/>
              <a:t>(num1</a:t>
            </a:r>
            <a:r>
              <a:rPr lang="en-US" dirty="0"/>
              <a:t>) + </a:t>
            </a:r>
            <a:r>
              <a:rPr lang="en-US" b="1" dirty="0" err="1" smtClean="0">
                <a:solidFill>
                  <a:srgbClr val="FF0000"/>
                </a:solidFill>
              </a:rPr>
              <a:t>int</a:t>
            </a:r>
            <a:r>
              <a:rPr lang="en-US" dirty="0" smtClean="0"/>
              <a:t>(num2</a:t>
            </a:r>
            <a:r>
              <a:rPr lang="en-US" dirty="0"/>
              <a:t>)</a:t>
            </a:r>
          </a:p>
          <a:p>
            <a:r>
              <a:rPr lang="en-US" b="1" dirty="0"/>
              <a:t>7</a:t>
            </a:r>
            <a:r>
              <a:rPr lang="en-US" dirty="0"/>
              <a:t> </a:t>
            </a:r>
          </a:p>
          <a:p>
            <a:r>
              <a:rPr lang="en-US" b="1" dirty="0"/>
              <a:t>8</a:t>
            </a:r>
            <a:r>
              <a:rPr lang="en-US" dirty="0"/>
              <a:t> # Display the sum</a:t>
            </a:r>
          </a:p>
          <a:p>
            <a:r>
              <a:rPr lang="en-US" b="1" dirty="0"/>
              <a:t>9</a:t>
            </a:r>
            <a:r>
              <a:rPr lang="en-US" dirty="0"/>
              <a:t> print('The </a:t>
            </a:r>
            <a:r>
              <a:rPr lang="en-US" dirty="0" err="1" smtClean="0"/>
              <a:t>sum’+sum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0791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17 -0.00208 L 0.53815 -2.22222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966" y="93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5"/>
                                            </p:cond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12" grpId="0"/>
      <p:bldP spid="1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278295" y="198783"/>
            <a:ext cx="6573077" cy="7354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/>
              <a:t>MERGE CONFLICT - REBASE</a:t>
            </a:r>
            <a:endParaRPr lang="en-US" sz="4000" b="1" dirty="0"/>
          </a:p>
        </p:txBody>
      </p:sp>
      <p:sp>
        <p:nvSpPr>
          <p:cNvPr id="28" name="Rectangle 27"/>
          <p:cNvSpPr/>
          <p:nvPr/>
        </p:nvSpPr>
        <p:spPr>
          <a:xfrm>
            <a:off x="278296" y="1391478"/>
            <a:ext cx="3001617" cy="4969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MASTER</a:t>
            </a:r>
            <a:endParaRPr lang="en-US" b="1" dirty="0"/>
          </a:p>
        </p:txBody>
      </p:sp>
      <p:sp>
        <p:nvSpPr>
          <p:cNvPr id="51" name="Rectangle 50"/>
          <p:cNvSpPr/>
          <p:nvPr/>
        </p:nvSpPr>
        <p:spPr>
          <a:xfrm>
            <a:off x="6851374" y="1391477"/>
            <a:ext cx="3001617" cy="4969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BRANCH 1</a:t>
            </a:r>
            <a:endParaRPr lang="en-US" b="1" dirty="0"/>
          </a:p>
        </p:txBody>
      </p:sp>
      <p:sp>
        <p:nvSpPr>
          <p:cNvPr id="2" name="Oval 1"/>
          <p:cNvSpPr/>
          <p:nvPr/>
        </p:nvSpPr>
        <p:spPr>
          <a:xfrm>
            <a:off x="288234" y="5179431"/>
            <a:ext cx="4035287" cy="121257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THE IS CHANGE IN MASTER AFTER BRANCH CREATION</a:t>
            </a:r>
            <a:endParaRPr lang="en-U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288234" y="2067336"/>
            <a:ext cx="3994876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  <a:r>
              <a:rPr lang="en-US" dirty="0"/>
              <a:t> # Store input numbers</a:t>
            </a:r>
          </a:p>
          <a:p>
            <a:r>
              <a:rPr lang="en-US" b="1" dirty="0"/>
              <a:t>2</a:t>
            </a:r>
            <a:r>
              <a:rPr lang="en-US" dirty="0"/>
              <a:t> num1 = input('Enter first number: ')</a:t>
            </a:r>
          </a:p>
          <a:p>
            <a:r>
              <a:rPr lang="en-US" b="1" dirty="0"/>
              <a:t>3</a:t>
            </a:r>
            <a:r>
              <a:rPr lang="en-US" dirty="0"/>
              <a:t> num2 = input('Enter second number: ')</a:t>
            </a:r>
          </a:p>
          <a:p>
            <a:r>
              <a:rPr lang="en-US" b="1" dirty="0"/>
              <a:t>4</a:t>
            </a:r>
          </a:p>
          <a:p>
            <a:r>
              <a:rPr lang="en-US" b="1" dirty="0"/>
              <a:t>5</a:t>
            </a:r>
            <a:r>
              <a:rPr lang="en-US" dirty="0"/>
              <a:t> # Add two numbers</a:t>
            </a:r>
          </a:p>
          <a:p>
            <a:r>
              <a:rPr lang="en-US" b="1" dirty="0"/>
              <a:t>6</a:t>
            </a:r>
            <a:r>
              <a:rPr lang="en-US" dirty="0"/>
              <a:t> sum = </a:t>
            </a:r>
            <a:r>
              <a:rPr lang="en-US" b="1" dirty="0" err="1" smtClean="0">
                <a:solidFill>
                  <a:srgbClr val="FF0000"/>
                </a:solidFill>
              </a:rPr>
              <a:t>int</a:t>
            </a:r>
            <a:r>
              <a:rPr lang="en-US" dirty="0" smtClean="0"/>
              <a:t>(num1</a:t>
            </a:r>
            <a:r>
              <a:rPr lang="en-US" dirty="0"/>
              <a:t>) + </a:t>
            </a:r>
            <a:r>
              <a:rPr lang="en-US" b="1" dirty="0" err="1" smtClean="0">
                <a:solidFill>
                  <a:srgbClr val="FF0000"/>
                </a:solidFill>
              </a:rPr>
              <a:t>int</a:t>
            </a:r>
            <a:r>
              <a:rPr lang="en-US" dirty="0" smtClean="0"/>
              <a:t>(num2</a:t>
            </a:r>
            <a:r>
              <a:rPr lang="en-US" dirty="0"/>
              <a:t>)</a:t>
            </a:r>
          </a:p>
          <a:p>
            <a:r>
              <a:rPr lang="en-US" b="1" dirty="0"/>
              <a:t>7</a:t>
            </a:r>
            <a:r>
              <a:rPr lang="en-US" dirty="0"/>
              <a:t> </a:t>
            </a:r>
          </a:p>
          <a:p>
            <a:r>
              <a:rPr lang="en-US" b="1" dirty="0"/>
              <a:t>8</a:t>
            </a:r>
            <a:r>
              <a:rPr lang="en-US" dirty="0"/>
              <a:t> # Display the sum</a:t>
            </a:r>
          </a:p>
          <a:p>
            <a:r>
              <a:rPr lang="en-US" b="1" dirty="0"/>
              <a:t>9</a:t>
            </a:r>
            <a:r>
              <a:rPr lang="en-US" dirty="0"/>
              <a:t> print('The </a:t>
            </a:r>
            <a:r>
              <a:rPr lang="en-US" dirty="0" err="1" smtClean="0"/>
              <a:t>sum’+sum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851374" y="2067336"/>
            <a:ext cx="3689023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  <a:r>
              <a:rPr lang="en-US" dirty="0"/>
              <a:t> # Store input numbers</a:t>
            </a:r>
          </a:p>
          <a:p>
            <a:r>
              <a:rPr lang="en-US" b="1" dirty="0"/>
              <a:t>2</a:t>
            </a:r>
            <a:r>
              <a:rPr lang="en-US" dirty="0"/>
              <a:t> num1 = input('Enter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smtClean="0">
                <a:solidFill>
                  <a:srgbClr val="FF0000"/>
                </a:solidFill>
              </a:rPr>
              <a:t>1st </a:t>
            </a:r>
            <a:r>
              <a:rPr lang="en-US" dirty="0"/>
              <a:t>number: ')</a:t>
            </a:r>
          </a:p>
          <a:p>
            <a:r>
              <a:rPr lang="en-US" b="1" dirty="0"/>
              <a:t>3</a:t>
            </a:r>
            <a:r>
              <a:rPr lang="en-US" dirty="0"/>
              <a:t> num2 = input('Enter </a:t>
            </a:r>
            <a:r>
              <a:rPr lang="en-US" b="1" dirty="0" smtClean="0">
                <a:solidFill>
                  <a:srgbClr val="FF0000"/>
                </a:solidFill>
              </a:rPr>
              <a:t>2nd</a:t>
            </a:r>
            <a:r>
              <a:rPr lang="en-US" dirty="0" smtClean="0"/>
              <a:t> </a:t>
            </a:r>
            <a:r>
              <a:rPr lang="en-US" dirty="0"/>
              <a:t>number: ')</a:t>
            </a:r>
          </a:p>
          <a:p>
            <a:r>
              <a:rPr lang="en-US" b="1" dirty="0" smtClean="0"/>
              <a:t>4 </a:t>
            </a:r>
            <a:endParaRPr lang="en-US" b="1" dirty="0"/>
          </a:p>
          <a:p>
            <a:r>
              <a:rPr lang="en-US" b="1" dirty="0"/>
              <a:t>5</a:t>
            </a:r>
            <a:r>
              <a:rPr lang="en-US" dirty="0"/>
              <a:t> # Add two numbers</a:t>
            </a:r>
          </a:p>
          <a:p>
            <a:r>
              <a:rPr lang="en-US" b="1" dirty="0"/>
              <a:t>6</a:t>
            </a:r>
            <a:r>
              <a:rPr lang="en-US" dirty="0"/>
              <a:t> sum = </a:t>
            </a:r>
            <a:r>
              <a:rPr lang="en-US" b="1" dirty="0" err="1">
                <a:solidFill>
                  <a:srgbClr val="FF0000"/>
                </a:solidFill>
              </a:rPr>
              <a:t>int</a:t>
            </a:r>
            <a:r>
              <a:rPr lang="en-US" dirty="0"/>
              <a:t>(num1) + </a:t>
            </a:r>
            <a:r>
              <a:rPr lang="en-US" b="1" dirty="0" err="1">
                <a:solidFill>
                  <a:srgbClr val="FF0000"/>
                </a:solidFill>
              </a:rPr>
              <a:t>int</a:t>
            </a:r>
            <a:r>
              <a:rPr lang="en-US" dirty="0"/>
              <a:t>(num2)</a:t>
            </a:r>
          </a:p>
          <a:p>
            <a:r>
              <a:rPr lang="en-US" b="1" dirty="0"/>
              <a:t>7</a:t>
            </a:r>
            <a:r>
              <a:rPr lang="en-US" dirty="0"/>
              <a:t> </a:t>
            </a:r>
          </a:p>
          <a:p>
            <a:r>
              <a:rPr lang="en-US" b="1" dirty="0"/>
              <a:t>8</a:t>
            </a:r>
            <a:r>
              <a:rPr lang="en-US" dirty="0"/>
              <a:t> # Display the sum</a:t>
            </a:r>
          </a:p>
          <a:p>
            <a:r>
              <a:rPr lang="en-US" b="1" dirty="0"/>
              <a:t>9</a:t>
            </a:r>
            <a:r>
              <a:rPr lang="en-US" dirty="0"/>
              <a:t> print('The </a:t>
            </a:r>
            <a:r>
              <a:rPr lang="en-US" dirty="0" err="1" smtClean="0"/>
              <a:t>sum’+sum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851373" y="2067336"/>
            <a:ext cx="3689023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  <a:r>
              <a:rPr lang="en-US" dirty="0"/>
              <a:t> # Store input numbers</a:t>
            </a:r>
          </a:p>
          <a:p>
            <a:r>
              <a:rPr lang="en-US" b="1" dirty="0"/>
              <a:t>2</a:t>
            </a:r>
            <a:r>
              <a:rPr lang="en-US" dirty="0"/>
              <a:t> num1 = input('Enter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smtClean="0">
                <a:solidFill>
                  <a:srgbClr val="FF0000"/>
                </a:solidFill>
              </a:rPr>
              <a:t>1st </a:t>
            </a:r>
            <a:r>
              <a:rPr lang="en-US" dirty="0"/>
              <a:t>number: ')</a:t>
            </a:r>
          </a:p>
          <a:p>
            <a:r>
              <a:rPr lang="en-US" b="1" dirty="0"/>
              <a:t>3</a:t>
            </a:r>
            <a:r>
              <a:rPr lang="en-US" dirty="0"/>
              <a:t> num2 = input('Enter </a:t>
            </a:r>
            <a:r>
              <a:rPr lang="en-US" b="1" dirty="0" smtClean="0">
                <a:solidFill>
                  <a:srgbClr val="FF0000"/>
                </a:solidFill>
              </a:rPr>
              <a:t>2nd</a:t>
            </a:r>
            <a:r>
              <a:rPr lang="en-US" dirty="0" smtClean="0"/>
              <a:t> </a:t>
            </a:r>
            <a:r>
              <a:rPr lang="en-US" dirty="0"/>
              <a:t>number: ')</a:t>
            </a:r>
          </a:p>
          <a:p>
            <a:r>
              <a:rPr lang="en-US" b="1" dirty="0" smtClean="0"/>
              <a:t>4 </a:t>
            </a:r>
            <a:endParaRPr lang="en-US" b="1" dirty="0"/>
          </a:p>
          <a:p>
            <a:r>
              <a:rPr lang="en-US" b="1" dirty="0"/>
              <a:t>5</a:t>
            </a:r>
            <a:r>
              <a:rPr lang="en-US" dirty="0"/>
              <a:t> # Add two numbers</a:t>
            </a:r>
          </a:p>
          <a:p>
            <a:r>
              <a:rPr lang="en-US" b="1" dirty="0"/>
              <a:t>6</a:t>
            </a:r>
            <a:r>
              <a:rPr lang="en-US" dirty="0"/>
              <a:t> sum = </a:t>
            </a:r>
            <a:r>
              <a:rPr lang="en-US" b="1" dirty="0" err="1">
                <a:solidFill>
                  <a:srgbClr val="FF0000"/>
                </a:solidFill>
              </a:rPr>
              <a:t>int</a:t>
            </a:r>
            <a:r>
              <a:rPr lang="en-US" dirty="0"/>
              <a:t>(num1) + </a:t>
            </a:r>
            <a:r>
              <a:rPr lang="en-US" b="1" dirty="0" err="1">
                <a:solidFill>
                  <a:srgbClr val="FF0000"/>
                </a:solidFill>
              </a:rPr>
              <a:t>int</a:t>
            </a:r>
            <a:r>
              <a:rPr lang="en-US" dirty="0"/>
              <a:t>(num2)</a:t>
            </a:r>
          </a:p>
          <a:p>
            <a:r>
              <a:rPr lang="en-US" b="1" dirty="0"/>
              <a:t>7</a:t>
            </a:r>
            <a:r>
              <a:rPr lang="en-US" dirty="0"/>
              <a:t> </a:t>
            </a:r>
          </a:p>
          <a:p>
            <a:r>
              <a:rPr lang="en-US" b="1" dirty="0"/>
              <a:t>8</a:t>
            </a:r>
            <a:r>
              <a:rPr lang="en-US" dirty="0"/>
              <a:t> # Display the sum</a:t>
            </a:r>
          </a:p>
          <a:p>
            <a:r>
              <a:rPr lang="en-US" b="1" dirty="0"/>
              <a:t>9</a:t>
            </a:r>
            <a:r>
              <a:rPr lang="en-US" dirty="0"/>
              <a:t> print('The </a:t>
            </a:r>
            <a:r>
              <a:rPr lang="en-US" dirty="0" err="1" smtClean="0"/>
              <a:t>sum’+sum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2600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-0.00208 L -0.53828 0.0011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914" y="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292810" y="2078354"/>
            <a:ext cx="3994876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  <a:r>
              <a:rPr lang="en-US" dirty="0"/>
              <a:t> # Store input numbers</a:t>
            </a:r>
          </a:p>
          <a:p>
            <a:r>
              <a:rPr lang="en-US" b="1" dirty="0"/>
              <a:t>2</a:t>
            </a:r>
            <a:r>
              <a:rPr lang="en-US" dirty="0"/>
              <a:t> num1 = input('Enter first number: ')</a:t>
            </a:r>
          </a:p>
          <a:p>
            <a:r>
              <a:rPr lang="en-US" b="1" dirty="0"/>
              <a:t>3</a:t>
            </a:r>
            <a:r>
              <a:rPr lang="en-US" dirty="0"/>
              <a:t> num2 = input('Enter second number: ')</a:t>
            </a:r>
          </a:p>
          <a:p>
            <a:r>
              <a:rPr lang="en-US" b="1" dirty="0"/>
              <a:t>4</a:t>
            </a:r>
          </a:p>
          <a:p>
            <a:r>
              <a:rPr lang="en-US" b="1" dirty="0"/>
              <a:t>5</a:t>
            </a:r>
            <a:r>
              <a:rPr lang="en-US" dirty="0"/>
              <a:t> # Add two numbers</a:t>
            </a:r>
          </a:p>
          <a:p>
            <a:r>
              <a:rPr lang="en-US" b="1" dirty="0"/>
              <a:t>6</a:t>
            </a:r>
            <a:r>
              <a:rPr lang="en-US" dirty="0"/>
              <a:t> sum = float(num1) + float(num2)</a:t>
            </a:r>
          </a:p>
          <a:p>
            <a:r>
              <a:rPr lang="en-US" b="1" dirty="0"/>
              <a:t>7</a:t>
            </a:r>
            <a:r>
              <a:rPr lang="en-US" dirty="0"/>
              <a:t> </a:t>
            </a:r>
          </a:p>
          <a:p>
            <a:r>
              <a:rPr lang="en-US" b="1" dirty="0"/>
              <a:t>8</a:t>
            </a:r>
            <a:r>
              <a:rPr lang="en-US" dirty="0"/>
              <a:t> # Display the sum</a:t>
            </a:r>
          </a:p>
          <a:p>
            <a:r>
              <a:rPr lang="en-US" b="1" dirty="0"/>
              <a:t>9</a:t>
            </a:r>
            <a:r>
              <a:rPr lang="en-US" dirty="0"/>
              <a:t> print('The </a:t>
            </a:r>
            <a:r>
              <a:rPr lang="en-US" dirty="0" err="1" smtClean="0"/>
              <a:t>sum’+sum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278295" y="198783"/>
            <a:ext cx="8198047" cy="7354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/>
              <a:t>MERGE CONFLICT DURING - </a:t>
            </a:r>
            <a:r>
              <a:rPr lang="en-US" sz="4000" b="1" dirty="0"/>
              <a:t>REBASE</a:t>
            </a:r>
          </a:p>
        </p:txBody>
      </p:sp>
      <p:sp>
        <p:nvSpPr>
          <p:cNvPr id="28" name="Rectangle 27"/>
          <p:cNvSpPr/>
          <p:nvPr/>
        </p:nvSpPr>
        <p:spPr>
          <a:xfrm>
            <a:off x="278296" y="1391478"/>
            <a:ext cx="3001617" cy="4969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MASTER</a:t>
            </a:r>
            <a:endParaRPr lang="en-US" b="1" dirty="0"/>
          </a:p>
        </p:txBody>
      </p:sp>
      <p:sp>
        <p:nvSpPr>
          <p:cNvPr id="51" name="Rectangle 50"/>
          <p:cNvSpPr/>
          <p:nvPr/>
        </p:nvSpPr>
        <p:spPr>
          <a:xfrm>
            <a:off x="6851374" y="1391477"/>
            <a:ext cx="3001617" cy="4969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BRANCH 1</a:t>
            </a:r>
            <a:endParaRPr lang="en-US" b="1" dirty="0"/>
          </a:p>
        </p:txBody>
      </p:sp>
      <p:sp>
        <p:nvSpPr>
          <p:cNvPr id="52" name="TextBox 51"/>
          <p:cNvSpPr txBox="1"/>
          <p:nvPr/>
        </p:nvSpPr>
        <p:spPr>
          <a:xfrm>
            <a:off x="6851374" y="2078353"/>
            <a:ext cx="3689023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  <a:r>
              <a:rPr lang="en-US" dirty="0"/>
              <a:t> # Store input numbers</a:t>
            </a:r>
          </a:p>
          <a:p>
            <a:r>
              <a:rPr lang="en-US" b="1" dirty="0"/>
              <a:t>2</a:t>
            </a:r>
            <a:r>
              <a:rPr lang="en-US" dirty="0"/>
              <a:t> num1 = input('Enter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smtClean="0">
                <a:solidFill>
                  <a:srgbClr val="FF0000"/>
                </a:solidFill>
              </a:rPr>
              <a:t>1st </a:t>
            </a:r>
            <a:r>
              <a:rPr lang="en-US" dirty="0"/>
              <a:t>number: ')</a:t>
            </a:r>
          </a:p>
          <a:p>
            <a:r>
              <a:rPr lang="en-US" b="1" dirty="0"/>
              <a:t>3</a:t>
            </a:r>
            <a:r>
              <a:rPr lang="en-US" dirty="0"/>
              <a:t> num2 = input('Enter </a:t>
            </a:r>
            <a:r>
              <a:rPr lang="en-US" b="1" dirty="0" smtClean="0">
                <a:solidFill>
                  <a:srgbClr val="FF0000"/>
                </a:solidFill>
              </a:rPr>
              <a:t>2nd</a:t>
            </a:r>
            <a:r>
              <a:rPr lang="en-US" dirty="0" smtClean="0"/>
              <a:t> </a:t>
            </a:r>
            <a:r>
              <a:rPr lang="en-US" dirty="0"/>
              <a:t>number: ')</a:t>
            </a:r>
          </a:p>
          <a:p>
            <a:r>
              <a:rPr lang="en-US" b="1" dirty="0" smtClean="0"/>
              <a:t>4 </a:t>
            </a:r>
            <a:endParaRPr lang="en-US" b="1" dirty="0"/>
          </a:p>
          <a:p>
            <a:r>
              <a:rPr lang="en-US" b="1" dirty="0"/>
              <a:t>5</a:t>
            </a:r>
            <a:r>
              <a:rPr lang="en-US" dirty="0"/>
              <a:t> # Add two numbers</a:t>
            </a:r>
          </a:p>
          <a:p>
            <a:r>
              <a:rPr lang="en-US" b="1" dirty="0"/>
              <a:t>6</a:t>
            </a:r>
            <a:r>
              <a:rPr lang="en-US" dirty="0"/>
              <a:t> sum = float(num1) + float(num2)</a:t>
            </a:r>
          </a:p>
          <a:p>
            <a:r>
              <a:rPr lang="en-US" b="1" dirty="0"/>
              <a:t>7</a:t>
            </a:r>
            <a:r>
              <a:rPr lang="en-US" dirty="0"/>
              <a:t> </a:t>
            </a:r>
          </a:p>
          <a:p>
            <a:r>
              <a:rPr lang="en-US" b="1" dirty="0"/>
              <a:t>8</a:t>
            </a:r>
            <a:r>
              <a:rPr lang="en-US" dirty="0"/>
              <a:t> # Display the sum</a:t>
            </a:r>
          </a:p>
          <a:p>
            <a:r>
              <a:rPr lang="en-US" b="1" dirty="0"/>
              <a:t>9</a:t>
            </a:r>
            <a:r>
              <a:rPr lang="en-US" dirty="0"/>
              <a:t> print('The </a:t>
            </a:r>
            <a:r>
              <a:rPr lang="en-US" dirty="0" err="1" smtClean="0"/>
              <a:t>sum’+sum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2" name="Oval 1"/>
          <p:cNvSpPr/>
          <p:nvPr/>
        </p:nvSpPr>
        <p:spPr>
          <a:xfrm>
            <a:off x="288234" y="5179431"/>
            <a:ext cx="4035287" cy="121257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THE IS CHANGE IN MASTER AFTER BRANCH CREATION</a:t>
            </a:r>
            <a:endParaRPr lang="en-U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292810" y="2070334"/>
            <a:ext cx="3994876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  <a:r>
              <a:rPr lang="en-US" dirty="0"/>
              <a:t> # Store input numbers</a:t>
            </a:r>
          </a:p>
          <a:p>
            <a:r>
              <a:rPr lang="en-US" b="1" dirty="0"/>
              <a:t>2</a:t>
            </a:r>
            <a:r>
              <a:rPr lang="en-US" dirty="0"/>
              <a:t> num1 = input('Enter first number: ')</a:t>
            </a:r>
          </a:p>
          <a:p>
            <a:r>
              <a:rPr lang="en-US" b="1" dirty="0"/>
              <a:t>3</a:t>
            </a:r>
            <a:r>
              <a:rPr lang="en-US" dirty="0"/>
              <a:t> num2 = input('Enter second number: ')</a:t>
            </a:r>
          </a:p>
          <a:p>
            <a:r>
              <a:rPr lang="en-US" b="1" dirty="0"/>
              <a:t>4</a:t>
            </a:r>
          </a:p>
          <a:p>
            <a:r>
              <a:rPr lang="en-US" b="1" dirty="0"/>
              <a:t>5</a:t>
            </a:r>
            <a:r>
              <a:rPr lang="en-US" dirty="0"/>
              <a:t> # Add two numbers</a:t>
            </a:r>
          </a:p>
          <a:p>
            <a:r>
              <a:rPr lang="en-US" b="1" dirty="0"/>
              <a:t>6</a:t>
            </a:r>
            <a:r>
              <a:rPr lang="en-US" dirty="0"/>
              <a:t> sum = float(num1) + float(num2)</a:t>
            </a:r>
          </a:p>
          <a:p>
            <a:r>
              <a:rPr lang="en-US" b="1" dirty="0"/>
              <a:t>7</a:t>
            </a:r>
            <a:r>
              <a:rPr lang="en-US" dirty="0"/>
              <a:t> </a:t>
            </a:r>
          </a:p>
          <a:p>
            <a:r>
              <a:rPr lang="en-US" b="1" dirty="0"/>
              <a:t>8</a:t>
            </a:r>
            <a:r>
              <a:rPr lang="en-US" dirty="0"/>
              <a:t> # Display the sum</a:t>
            </a:r>
          </a:p>
          <a:p>
            <a:r>
              <a:rPr lang="en-US" b="1" dirty="0"/>
              <a:t>9</a:t>
            </a:r>
            <a:r>
              <a:rPr lang="en-US" dirty="0"/>
              <a:t> print('The </a:t>
            </a:r>
            <a:r>
              <a:rPr lang="en-US" dirty="0" err="1" smtClean="0"/>
              <a:t>sum’+sum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88234" y="2078353"/>
            <a:ext cx="3383234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  <a:r>
              <a:rPr lang="en-US" dirty="0"/>
              <a:t> # Store input numbers</a:t>
            </a:r>
          </a:p>
          <a:p>
            <a:r>
              <a:rPr lang="en-US" b="1" dirty="0"/>
              <a:t>2</a:t>
            </a:r>
            <a:r>
              <a:rPr lang="en-US" dirty="0"/>
              <a:t> num1 = input('Enter </a:t>
            </a:r>
            <a:r>
              <a:rPr lang="en-US" b="1" dirty="0" smtClean="0">
                <a:solidFill>
                  <a:srgbClr val="FF0000"/>
                </a:solidFill>
              </a:rPr>
              <a:t>Numset1</a:t>
            </a:r>
            <a:r>
              <a:rPr lang="en-US" dirty="0" smtClean="0"/>
              <a:t>: </a:t>
            </a:r>
            <a:r>
              <a:rPr lang="en-US" dirty="0"/>
              <a:t>')</a:t>
            </a:r>
          </a:p>
          <a:p>
            <a:r>
              <a:rPr lang="en-US" b="1" dirty="0"/>
              <a:t>3</a:t>
            </a:r>
            <a:r>
              <a:rPr lang="en-US" dirty="0"/>
              <a:t> num2 = input('Enter </a:t>
            </a:r>
            <a:r>
              <a:rPr lang="en-US" b="1" dirty="0" smtClean="0">
                <a:solidFill>
                  <a:srgbClr val="FF0000"/>
                </a:solidFill>
              </a:rPr>
              <a:t>Numset2</a:t>
            </a:r>
            <a:r>
              <a:rPr lang="en-US" dirty="0" smtClean="0"/>
              <a:t>: </a:t>
            </a:r>
            <a:r>
              <a:rPr lang="en-US" dirty="0"/>
              <a:t>')</a:t>
            </a:r>
          </a:p>
          <a:p>
            <a:r>
              <a:rPr lang="en-US" b="1" dirty="0"/>
              <a:t>4</a:t>
            </a:r>
          </a:p>
          <a:p>
            <a:r>
              <a:rPr lang="en-US" b="1" dirty="0"/>
              <a:t>5</a:t>
            </a:r>
            <a:r>
              <a:rPr lang="en-US" dirty="0"/>
              <a:t> # Add two numbers</a:t>
            </a:r>
          </a:p>
          <a:p>
            <a:r>
              <a:rPr lang="en-US" b="1" dirty="0"/>
              <a:t>6</a:t>
            </a:r>
            <a:r>
              <a:rPr lang="en-US" dirty="0"/>
              <a:t> sum = </a:t>
            </a:r>
            <a:r>
              <a:rPr lang="en-US" b="1" dirty="0" err="1" smtClean="0">
                <a:solidFill>
                  <a:srgbClr val="FF0000"/>
                </a:solidFill>
              </a:rPr>
              <a:t>int</a:t>
            </a:r>
            <a:r>
              <a:rPr lang="en-US" dirty="0" smtClean="0"/>
              <a:t>(num1</a:t>
            </a:r>
            <a:r>
              <a:rPr lang="en-US" dirty="0"/>
              <a:t>) + </a:t>
            </a:r>
            <a:r>
              <a:rPr lang="en-US" b="1" dirty="0" err="1" smtClean="0">
                <a:solidFill>
                  <a:srgbClr val="FF0000"/>
                </a:solidFill>
              </a:rPr>
              <a:t>int</a:t>
            </a:r>
            <a:r>
              <a:rPr lang="en-US" dirty="0" smtClean="0"/>
              <a:t>(num2</a:t>
            </a:r>
            <a:r>
              <a:rPr lang="en-US" dirty="0"/>
              <a:t>)</a:t>
            </a:r>
          </a:p>
          <a:p>
            <a:r>
              <a:rPr lang="en-US" b="1" dirty="0"/>
              <a:t>7</a:t>
            </a:r>
            <a:r>
              <a:rPr lang="en-US" dirty="0"/>
              <a:t> </a:t>
            </a:r>
          </a:p>
          <a:p>
            <a:r>
              <a:rPr lang="en-US" b="1" dirty="0"/>
              <a:t>8</a:t>
            </a:r>
            <a:r>
              <a:rPr lang="en-US" dirty="0"/>
              <a:t> # Display the sum</a:t>
            </a:r>
          </a:p>
          <a:p>
            <a:r>
              <a:rPr lang="en-US" b="1" dirty="0"/>
              <a:t>9</a:t>
            </a:r>
            <a:r>
              <a:rPr lang="en-US" dirty="0"/>
              <a:t> print('The </a:t>
            </a:r>
            <a:r>
              <a:rPr lang="en-US" dirty="0" err="1" smtClean="0"/>
              <a:t>sum’+sum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6851375" y="2070333"/>
            <a:ext cx="3689023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  <a:r>
              <a:rPr lang="en-US" dirty="0"/>
              <a:t> # Store input numbers</a:t>
            </a:r>
          </a:p>
          <a:p>
            <a:r>
              <a:rPr lang="en-US" b="1" dirty="0"/>
              <a:t>2</a:t>
            </a:r>
            <a:r>
              <a:rPr lang="en-US" dirty="0"/>
              <a:t> num1 = input('Enter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smtClean="0">
                <a:solidFill>
                  <a:srgbClr val="FF0000"/>
                </a:solidFill>
              </a:rPr>
              <a:t>1st </a:t>
            </a:r>
            <a:r>
              <a:rPr lang="en-US" dirty="0"/>
              <a:t>number: ')</a:t>
            </a:r>
          </a:p>
          <a:p>
            <a:r>
              <a:rPr lang="en-US" b="1" dirty="0"/>
              <a:t>3</a:t>
            </a:r>
            <a:r>
              <a:rPr lang="en-US" dirty="0"/>
              <a:t> num2 = input('Enter </a:t>
            </a:r>
            <a:r>
              <a:rPr lang="en-US" b="1" dirty="0" smtClean="0">
                <a:solidFill>
                  <a:srgbClr val="FF0000"/>
                </a:solidFill>
              </a:rPr>
              <a:t>2nd</a:t>
            </a:r>
            <a:r>
              <a:rPr lang="en-US" dirty="0" smtClean="0"/>
              <a:t> </a:t>
            </a:r>
            <a:r>
              <a:rPr lang="en-US" dirty="0"/>
              <a:t>number: ')</a:t>
            </a:r>
          </a:p>
          <a:p>
            <a:r>
              <a:rPr lang="en-US" b="1" dirty="0" smtClean="0"/>
              <a:t>4 </a:t>
            </a:r>
            <a:endParaRPr lang="en-US" b="1" dirty="0"/>
          </a:p>
          <a:p>
            <a:r>
              <a:rPr lang="en-US" b="1" dirty="0"/>
              <a:t>5</a:t>
            </a:r>
            <a:r>
              <a:rPr lang="en-US" dirty="0"/>
              <a:t> # Add two numbers</a:t>
            </a:r>
          </a:p>
          <a:p>
            <a:r>
              <a:rPr lang="en-US" b="1" dirty="0"/>
              <a:t>6</a:t>
            </a:r>
            <a:r>
              <a:rPr lang="en-US" dirty="0"/>
              <a:t> sum = </a:t>
            </a:r>
            <a:r>
              <a:rPr lang="en-US" b="1" dirty="0" err="1" smtClean="0">
                <a:solidFill>
                  <a:srgbClr val="FF0000"/>
                </a:solidFill>
              </a:rPr>
              <a:t>int</a:t>
            </a:r>
            <a:r>
              <a:rPr lang="en-US" dirty="0" smtClean="0"/>
              <a:t>(num1</a:t>
            </a:r>
            <a:r>
              <a:rPr lang="en-US" dirty="0"/>
              <a:t>) + </a:t>
            </a:r>
            <a:r>
              <a:rPr lang="en-US" b="1" dirty="0" err="1">
                <a:solidFill>
                  <a:srgbClr val="FF0000"/>
                </a:solidFill>
              </a:rPr>
              <a:t>int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dirty="0" smtClean="0"/>
              <a:t>(</a:t>
            </a:r>
            <a:r>
              <a:rPr lang="en-US" dirty="0"/>
              <a:t>num2)</a:t>
            </a:r>
          </a:p>
          <a:p>
            <a:r>
              <a:rPr lang="en-US" b="1" dirty="0"/>
              <a:t>7</a:t>
            </a:r>
            <a:r>
              <a:rPr lang="en-US" dirty="0"/>
              <a:t> </a:t>
            </a:r>
          </a:p>
          <a:p>
            <a:r>
              <a:rPr lang="en-US" b="1" dirty="0"/>
              <a:t>8</a:t>
            </a:r>
            <a:r>
              <a:rPr lang="en-US" dirty="0"/>
              <a:t> # Display the sum</a:t>
            </a:r>
          </a:p>
          <a:p>
            <a:r>
              <a:rPr lang="en-US" b="1" dirty="0"/>
              <a:t>9</a:t>
            </a:r>
            <a:r>
              <a:rPr lang="en-US" dirty="0"/>
              <a:t> print('The </a:t>
            </a:r>
            <a:r>
              <a:rPr lang="en-US" dirty="0" err="1" smtClean="0"/>
              <a:t>sum’+sum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307324" y="2071858"/>
            <a:ext cx="3383234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  <a:r>
              <a:rPr lang="en-US" dirty="0"/>
              <a:t> # Store input numbers</a:t>
            </a:r>
          </a:p>
          <a:p>
            <a:r>
              <a:rPr lang="en-US" b="1" dirty="0"/>
              <a:t>2</a:t>
            </a:r>
            <a:r>
              <a:rPr lang="en-US" dirty="0"/>
              <a:t> num1 = input('Enter </a:t>
            </a:r>
            <a:r>
              <a:rPr lang="en-US" b="1" dirty="0" smtClean="0">
                <a:solidFill>
                  <a:srgbClr val="FF0000"/>
                </a:solidFill>
              </a:rPr>
              <a:t>Numset1</a:t>
            </a:r>
            <a:r>
              <a:rPr lang="en-US" dirty="0" smtClean="0"/>
              <a:t>: </a:t>
            </a:r>
            <a:r>
              <a:rPr lang="en-US" dirty="0"/>
              <a:t>')</a:t>
            </a:r>
          </a:p>
          <a:p>
            <a:r>
              <a:rPr lang="en-US" b="1" dirty="0"/>
              <a:t>3</a:t>
            </a:r>
            <a:r>
              <a:rPr lang="en-US" dirty="0"/>
              <a:t> num2 = input('Enter </a:t>
            </a:r>
            <a:r>
              <a:rPr lang="en-US" b="1" dirty="0" smtClean="0">
                <a:solidFill>
                  <a:srgbClr val="FF0000"/>
                </a:solidFill>
              </a:rPr>
              <a:t>Numset2</a:t>
            </a:r>
            <a:r>
              <a:rPr lang="en-US" dirty="0" smtClean="0"/>
              <a:t>: </a:t>
            </a:r>
            <a:r>
              <a:rPr lang="en-US" dirty="0"/>
              <a:t>')</a:t>
            </a:r>
          </a:p>
          <a:p>
            <a:r>
              <a:rPr lang="en-US" b="1" dirty="0"/>
              <a:t>4</a:t>
            </a:r>
          </a:p>
          <a:p>
            <a:r>
              <a:rPr lang="en-US" b="1" dirty="0"/>
              <a:t>5</a:t>
            </a:r>
            <a:r>
              <a:rPr lang="en-US" dirty="0"/>
              <a:t> # Add two numbers</a:t>
            </a:r>
          </a:p>
          <a:p>
            <a:r>
              <a:rPr lang="en-US" b="1" dirty="0"/>
              <a:t>6</a:t>
            </a:r>
            <a:r>
              <a:rPr lang="en-US" dirty="0"/>
              <a:t> sum = </a:t>
            </a:r>
            <a:r>
              <a:rPr lang="en-US" b="1" dirty="0" err="1" smtClean="0">
                <a:solidFill>
                  <a:srgbClr val="FF0000"/>
                </a:solidFill>
              </a:rPr>
              <a:t>int</a:t>
            </a:r>
            <a:r>
              <a:rPr lang="en-US" dirty="0" smtClean="0"/>
              <a:t>(num1</a:t>
            </a:r>
            <a:r>
              <a:rPr lang="en-US" dirty="0"/>
              <a:t>) + </a:t>
            </a:r>
            <a:r>
              <a:rPr lang="en-US" b="1" dirty="0" err="1" smtClean="0">
                <a:solidFill>
                  <a:srgbClr val="FF0000"/>
                </a:solidFill>
              </a:rPr>
              <a:t>int</a:t>
            </a:r>
            <a:r>
              <a:rPr lang="en-US" dirty="0" smtClean="0"/>
              <a:t>(num2</a:t>
            </a:r>
            <a:r>
              <a:rPr lang="en-US" dirty="0"/>
              <a:t>)</a:t>
            </a:r>
          </a:p>
          <a:p>
            <a:r>
              <a:rPr lang="en-US" b="1" dirty="0"/>
              <a:t>7</a:t>
            </a:r>
            <a:r>
              <a:rPr lang="en-US" dirty="0"/>
              <a:t> </a:t>
            </a:r>
          </a:p>
          <a:p>
            <a:r>
              <a:rPr lang="en-US" b="1" dirty="0"/>
              <a:t>8</a:t>
            </a:r>
            <a:r>
              <a:rPr lang="en-US" dirty="0"/>
              <a:t> # Display the sum</a:t>
            </a:r>
          </a:p>
          <a:p>
            <a:r>
              <a:rPr lang="en-US" b="1" dirty="0"/>
              <a:t>9</a:t>
            </a:r>
            <a:r>
              <a:rPr lang="en-US" dirty="0"/>
              <a:t> print('The </a:t>
            </a:r>
            <a:r>
              <a:rPr lang="en-US" dirty="0" err="1" smtClean="0"/>
              <a:t>sum’+sum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696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2.22222E-6 L 0.5375 -0.0060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875" y="-3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34 0.00625 L 0.53724 -0.00255 " pathEditMode="relative" rAng="0" ptsTypes="AA">
                                      <p:cBhvr>
                                        <p:cTn id="27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979" y="-44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52" grpId="0"/>
      <p:bldP spid="52" grpId="1"/>
      <p:bldP spid="10" grpId="0"/>
      <p:bldP spid="10" grpId="1"/>
      <p:bldP spid="11" grpId="0"/>
      <p:bldP spid="11" grpId="1"/>
      <p:bldP spid="15" grpId="0"/>
      <p:bldP spid="1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278296" y="198783"/>
            <a:ext cx="6122504" cy="7354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/>
              <a:t>MERGE CONFLICT - </a:t>
            </a:r>
            <a:r>
              <a:rPr lang="en-US" sz="4000" b="1" dirty="0"/>
              <a:t>REBASE</a:t>
            </a:r>
          </a:p>
        </p:txBody>
      </p:sp>
      <p:sp>
        <p:nvSpPr>
          <p:cNvPr id="28" name="Rectangle 27"/>
          <p:cNvSpPr/>
          <p:nvPr/>
        </p:nvSpPr>
        <p:spPr>
          <a:xfrm>
            <a:off x="278296" y="1391478"/>
            <a:ext cx="3001617" cy="4969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MASTER</a:t>
            </a:r>
            <a:endParaRPr lang="en-US" b="1" dirty="0"/>
          </a:p>
        </p:txBody>
      </p:sp>
      <p:sp>
        <p:nvSpPr>
          <p:cNvPr id="51" name="Rectangle 50"/>
          <p:cNvSpPr/>
          <p:nvPr/>
        </p:nvSpPr>
        <p:spPr>
          <a:xfrm>
            <a:off x="6851374" y="1391477"/>
            <a:ext cx="3001617" cy="4969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BRANCH 1</a:t>
            </a:r>
            <a:endParaRPr lang="en-US" b="1" dirty="0"/>
          </a:p>
        </p:txBody>
      </p:sp>
      <p:sp>
        <p:nvSpPr>
          <p:cNvPr id="52" name="TextBox 51"/>
          <p:cNvSpPr txBox="1"/>
          <p:nvPr/>
        </p:nvSpPr>
        <p:spPr>
          <a:xfrm>
            <a:off x="6851374" y="2067337"/>
            <a:ext cx="3689023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  <a:r>
              <a:rPr lang="en-US" dirty="0"/>
              <a:t> # Store input numbers</a:t>
            </a:r>
          </a:p>
          <a:p>
            <a:r>
              <a:rPr lang="en-US" b="1" dirty="0"/>
              <a:t>2</a:t>
            </a:r>
            <a:r>
              <a:rPr lang="en-US" dirty="0"/>
              <a:t> num1 = input('Enter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smtClean="0">
                <a:solidFill>
                  <a:srgbClr val="FF0000"/>
                </a:solidFill>
              </a:rPr>
              <a:t>1st </a:t>
            </a:r>
            <a:r>
              <a:rPr lang="en-US" dirty="0"/>
              <a:t>number: ')</a:t>
            </a:r>
          </a:p>
          <a:p>
            <a:r>
              <a:rPr lang="en-US" b="1" dirty="0"/>
              <a:t>3</a:t>
            </a:r>
            <a:r>
              <a:rPr lang="en-US" dirty="0"/>
              <a:t> num2 = input('Enter </a:t>
            </a:r>
            <a:r>
              <a:rPr lang="en-US" b="1" dirty="0" smtClean="0">
                <a:solidFill>
                  <a:srgbClr val="FF0000"/>
                </a:solidFill>
              </a:rPr>
              <a:t>2nd</a:t>
            </a:r>
            <a:r>
              <a:rPr lang="en-US" dirty="0" smtClean="0"/>
              <a:t> </a:t>
            </a:r>
            <a:r>
              <a:rPr lang="en-US" dirty="0"/>
              <a:t>number: ')</a:t>
            </a:r>
          </a:p>
          <a:p>
            <a:r>
              <a:rPr lang="en-US" b="1" dirty="0" smtClean="0"/>
              <a:t>4 </a:t>
            </a:r>
            <a:endParaRPr lang="en-US" b="1" dirty="0"/>
          </a:p>
          <a:p>
            <a:r>
              <a:rPr lang="en-US" b="1" dirty="0"/>
              <a:t>5</a:t>
            </a:r>
            <a:r>
              <a:rPr lang="en-US" dirty="0"/>
              <a:t> # Add two numbers</a:t>
            </a:r>
          </a:p>
          <a:p>
            <a:r>
              <a:rPr lang="en-US" b="1" dirty="0"/>
              <a:t>6</a:t>
            </a:r>
            <a:r>
              <a:rPr lang="en-US" dirty="0"/>
              <a:t> sum = float(num1) + float(num2)</a:t>
            </a:r>
          </a:p>
          <a:p>
            <a:r>
              <a:rPr lang="en-US" b="1" dirty="0"/>
              <a:t>7</a:t>
            </a:r>
            <a:r>
              <a:rPr lang="en-US" dirty="0"/>
              <a:t> </a:t>
            </a:r>
          </a:p>
          <a:p>
            <a:r>
              <a:rPr lang="en-US" b="1" dirty="0"/>
              <a:t>8</a:t>
            </a:r>
            <a:r>
              <a:rPr lang="en-US" dirty="0"/>
              <a:t> # Display the sum</a:t>
            </a:r>
          </a:p>
          <a:p>
            <a:r>
              <a:rPr lang="en-US" b="1" dirty="0"/>
              <a:t>9</a:t>
            </a:r>
            <a:r>
              <a:rPr lang="en-US" dirty="0"/>
              <a:t> print('The </a:t>
            </a:r>
            <a:r>
              <a:rPr lang="en-US" dirty="0" err="1" smtClean="0"/>
              <a:t>sum’+sum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2" name="Oval 1"/>
          <p:cNvSpPr/>
          <p:nvPr/>
        </p:nvSpPr>
        <p:spPr>
          <a:xfrm>
            <a:off x="288234" y="5179431"/>
            <a:ext cx="4035287" cy="121257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THE IS CHANGE IN MASTER AFTER BRANCH CREATION</a:t>
            </a:r>
            <a:endParaRPr lang="en-U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288234" y="2067336"/>
            <a:ext cx="3994876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  <a:r>
              <a:rPr lang="en-US" dirty="0"/>
              <a:t> # Store input numbers</a:t>
            </a:r>
          </a:p>
          <a:p>
            <a:r>
              <a:rPr lang="en-US" b="1" dirty="0"/>
              <a:t>2</a:t>
            </a:r>
            <a:r>
              <a:rPr lang="en-US" dirty="0"/>
              <a:t> num1 = input('Enter first number: ')</a:t>
            </a:r>
          </a:p>
          <a:p>
            <a:r>
              <a:rPr lang="en-US" b="1" dirty="0"/>
              <a:t>3</a:t>
            </a:r>
            <a:r>
              <a:rPr lang="en-US" dirty="0"/>
              <a:t> num2 = input('Enter second number: ')</a:t>
            </a:r>
          </a:p>
          <a:p>
            <a:r>
              <a:rPr lang="en-US" b="1" dirty="0"/>
              <a:t>4</a:t>
            </a:r>
          </a:p>
          <a:p>
            <a:r>
              <a:rPr lang="en-US" b="1" dirty="0"/>
              <a:t>5</a:t>
            </a:r>
            <a:r>
              <a:rPr lang="en-US" dirty="0"/>
              <a:t> # Add two numbers</a:t>
            </a:r>
          </a:p>
          <a:p>
            <a:r>
              <a:rPr lang="en-US" b="1" dirty="0"/>
              <a:t>6</a:t>
            </a:r>
            <a:r>
              <a:rPr lang="en-US" dirty="0"/>
              <a:t> sum = </a:t>
            </a:r>
            <a:r>
              <a:rPr lang="en-US" b="1" dirty="0" err="1" smtClean="0">
                <a:solidFill>
                  <a:srgbClr val="FF0000"/>
                </a:solidFill>
              </a:rPr>
              <a:t>int</a:t>
            </a:r>
            <a:r>
              <a:rPr lang="en-US" dirty="0" smtClean="0"/>
              <a:t>(num1</a:t>
            </a:r>
            <a:r>
              <a:rPr lang="en-US" dirty="0"/>
              <a:t>) + </a:t>
            </a:r>
            <a:r>
              <a:rPr lang="en-US" b="1" dirty="0" err="1" smtClean="0">
                <a:solidFill>
                  <a:srgbClr val="FF0000"/>
                </a:solidFill>
              </a:rPr>
              <a:t>int</a:t>
            </a:r>
            <a:r>
              <a:rPr lang="en-US" dirty="0" smtClean="0"/>
              <a:t>(num2</a:t>
            </a:r>
            <a:r>
              <a:rPr lang="en-US" dirty="0"/>
              <a:t>)</a:t>
            </a:r>
          </a:p>
          <a:p>
            <a:r>
              <a:rPr lang="en-US" b="1" dirty="0"/>
              <a:t>7</a:t>
            </a:r>
            <a:r>
              <a:rPr lang="en-US" dirty="0"/>
              <a:t> </a:t>
            </a:r>
          </a:p>
          <a:p>
            <a:r>
              <a:rPr lang="en-US" b="1" dirty="0"/>
              <a:t>8</a:t>
            </a:r>
            <a:r>
              <a:rPr lang="en-US" dirty="0"/>
              <a:t> # Display the sum</a:t>
            </a:r>
          </a:p>
          <a:p>
            <a:r>
              <a:rPr lang="en-US" b="1" dirty="0"/>
              <a:t>9</a:t>
            </a:r>
            <a:r>
              <a:rPr lang="en-US" dirty="0"/>
              <a:t> print('The </a:t>
            </a:r>
            <a:r>
              <a:rPr lang="en-US" dirty="0" err="1" smtClean="0"/>
              <a:t>sum’+sum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851374" y="2067335"/>
            <a:ext cx="3689023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  <a:r>
              <a:rPr lang="en-US" dirty="0"/>
              <a:t> # Store input numbers</a:t>
            </a:r>
          </a:p>
          <a:p>
            <a:r>
              <a:rPr lang="en-US" b="1" dirty="0"/>
              <a:t>2</a:t>
            </a:r>
            <a:r>
              <a:rPr lang="en-US" dirty="0"/>
              <a:t> num1 = input('Enter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smtClean="0">
                <a:solidFill>
                  <a:srgbClr val="FF0000"/>
                </a:solidFill>
              </a:rPr>
              <a:t>1st </a:t>
            </a:r>
            <a:r>
              <a:rPr lang="en-US" dirty="0"/>
              <a:t>number: ')</a:t>
            </a:r>
          </a:p>
          <a:p>
            <a:r>
              <a:rPr lang="en-US" b="1" dirty="0"/>
              <a:t>3</a:t>
            </a:r>
            <a:r>
              <a:rPr lang="en-US" dirty="0"/>
              <a:t> num2 = input('Enter </a:t>
            </a:r>
            <a:r>
              <a:rPr lang="en-US" b="1" dirty="0" smtClean="0">
                <a:solidFill>
                  <a:srgbClr val="FF0000"/>
                </a:solidFill>
              </a:rPr>
              <a:t>2nd</a:t>
            </a:r>
            <a:r>
              <a:rPr lang="en-US" dirty="0" smtClean="0"/>
              <a:t> </a:t>
            </a:r>
            <a:r>
              <a:rPr lang="en-US" dirty="0"/>
              <a:t>number: ')</a:t>
            </a:r>
          </a:p>
          <a:p>
            <a:r>
              <a:rPr lang="en-US" b="1" dirty="0" smtClean="0"/>
              <a:t>4 </a:t>
            </a:r>
            <a:endParaRPr lang="en-US" b="1" dirty="0"/>
          </a:p>
          <a:p>
            <a:r>
              <a:rPr lang="en-US" b="1" dirty="0"/>
              <a:t>5</a:t>
            </a:r>
            <a:r>
              <a:rPr lang="en-US" dirty="0"/>
              <a:t> # Add two numbers</a:t>
            </a:r>
          </a:p>
          <a:p>
            <a:r>
              <a:rPr lang="en-US" b="1" dirty="0"/>
              <a:t>6</a:t>
            </a:r>
            <a:r>
              <a:rPr lang="en-US" dirty="0"/>
              <a:t> sum = </a:t>
            </a:r>
            <a:r>
              <a:rPr lang="en-US" b="1" dirty="0" err="1">
                <a:solidFill>
                  <a:srgbClr val="FF0000"/>
                </a:solidFill>
              </a:rPr>
              <a:t>int</a:t>
            </a:r>
            <a:r>
              <a:rPr lang="en-US" dirty="0"/>
              <a:t>(num1) + </a:t>
            </a:r>
            <a:r>
              <a:rPr lang="en-US" b="1" dirty="0" err="1">
                <a:solidFill>
                  <a:srgbClr val="FF0000"/>
                </a:solidFill>
              </a:rPr>
              <a:t>int</a:t>
            </a:r>
            <a:r>
              <a:rPr lang="en-US" dirty="0"/>
              <a:t>(num2)</a:t>
            </a:r>
          </a:p>
          <a:p>
            <a:r>
              <a:rPr lang="en-US" b="1" dirty="0"/>
              <a:t>7</a:t>
            </a:r>
            <a:r>
              <a:rPr lang="en-US" dirty="0"/>
              <a:t> </a:t>
            </a:r>
          </a:p>
          <a:p>
            <a:r>
              <a:rPr lang="en-US" b="1" dirty="0"/>
              <a:t>8</a:t>
            </a:r>
            <a:r>
              <a:rPr lang="en-US" dirty="0"/>
              <a:t> # Display the sum</a:t>
            </a:r>
          </a:p>
          <a:p>
            <a:r>
              <a:rPr lang="en-US" b="1" dirty="0"/>
              <a:t>9</a:t>
            </a:r>
            <a:r>
              <a:rPr lang="en-US" dirty="0"/>
              <a:t> print('The </a:t>
            </a:r>
            <a:r>
              <a:rPr lang="en-US" dirty="0" err="1" smtClean="0"/>
              <a:t>sum’+sum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80976" y="2074596"/>
            <a:ext cx="3994876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  <a:r>
              <a:rPr lang="en-US" dirty="0"/>
              <a:t> # Store input numbers</a:t>
            </a:r>
          </a:p>
          <a:p>
            <a:r>
              <a:rPr lang="en-US" b="1" dirty="0"/>
              <a:t>2</a:t>
            </a:r>
            <a:r>
              <a:rPr lang="en-US" dirty="0"/>
              <a:t> num1 = input('Enter first number: ')</a:t>
            </a:r>
          </a:p>
          <a:p>
            <a:r>
              <a:rPr lang="en-US" b="1" dirty="0"/>
              <a:t>3</a:t>
            </a:r>
            <a:r>
              <a:rPr lang="en-US" dirty="0"/>
              <a:t> num2 = input('Enter second number: ')</a:t>
            </a:r>
          </a:p>
          <a:p>
            <a:r>
              <a:rPr lang="en-US" b="1" dirty="0"/>
              <a:t>4</a:t>
            </a:r>
          </a:p>
          <a:p>
            <a:r>
              <a:rPr lang="en-US" b="1" dirty="0"/>
              <a:t>5</a:t>
            </a:r>
            <a:r>
              <a:rPr lang="en-US" dirty="0"/>
              <a:t> # Add two numbers</a:t>
            </a:r>
          </a:p>
          <a:p>
            <a:r>
              <a:rPr lang="en-US" b="1" dirty="0"/>
              <a:t>6</a:t>
            </a:r>
            <a:r>
              <a:rPr lang="en-US" dirty="0"/>
              <a:t> sum = </a:t>
            </a:r>
            <a:r>
              <a:rPr lang="en-US" b="1" dirty="0" err="1" smtClean="0">
                <a:solidFill>
                  <a:srgbClr val="FF0000"/>
                </a:solidFill>
              </a:rPr>
              <a:t>int</a:t>
            </a:r>
            <a:r>
              <a:rPr lang="en-US" dirty="0" smtClean="0"/>
              <a:t>(num1</a:t>
            </a:r>
            <a:r>
              <a:rPr lang="en-US" dirty="0"/>
              <a:t>) + </a:t>
            </a:r>
            <a:r>
              <a:rPr lang="en-US" b="1" dirty="0" err="1" smtClean="0">
                <a:solidFill>
                  <a:srgbClr val="FF0000"/>
                </a:solidFill>
              </a:rPr>
              <a:t>int</a:t>
            </a:r>
            <a:r>
              <a:rPr lang="en-US" dirty="0" smtClean="0"/>
              <a:t>(num2</a:t>
            </a:r>
            <a:r>
              <a:rPr lang="en-US" dirty="0"/>
              <a:t>)</a:t>
            </a:r>
          </a:p>
          <a:p>
            <a:r>
              <a:rPr lang="en-US" b="1" dirty="0"/>
              <a:t>7</a:t>
            </a:r>
            <a:r>
              <a:rPr lang="en-US" dirty="0"/>
              <a:t> </a:t>
            </a:r>
          </a:p>
          <a:p>
            <a:r>
              <a:rPr lang="en-US" b="1" dirty="0"/>
              <a:t>8</a:t>
            </a:r>
            <a:r>
              <a:rPr lang="en-US" dirty="0"/>
              <a:t> # Display the sum</a:t>
            </a:r>
          </a:p>
          <a:p>
            <a:r>
              <a:rPr lang="en-US" b="1" dirty="0"/>
              <a:t>9</a:t>
            </a:r>
            <a:r>
              <a:rPr lang="en-US" dirty="0"/>
              <a:t> print('The </a:t>
            </a:r>
            <a:r>
              <a:rPr lang="en-US" dirty="0" err="1" smtClean="0"/>
              <a:t>sum’+sum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8375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17 -0.00208 L 0.53815 -2.22222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966" y="93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5"/>
                                            </p:cond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12" grpId="0"/>
      <p:bldP spid="1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5697" y="4845464"/>
            <a:ext cx="1124034" cy="98228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8100" y="5792692"/>
            <a:ext cx="1124034" cy="982284"/>
          </a:xfrm>
          <a:prstGeom prst="rect">
            <a:avLst/>
          </a:prstGeom>
          <a:solidFill>
            <a:srgbClr val="FFCC00"/>
          </a:solidFill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9097" y="5797498"/>
            <a:ext cx="1125349" cy="982283"/>
          </a:xfrm>
          <a:prstGeom prst="rect">
            <a:avLst/>
          </a:prstGeom>
          <a:solidFill>
            <a:srgbClr val="FF0000"/>
          </a:solidFill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8403" y="5804452"/>
            <a:ext cx="1124034" cy="958764"/>
          </a:xfrm>
          <a:prstGeom prst="rect">
            <a:avLst/>
          </a:prstGeom>
          <a:solidFill>
            <a:srgbClr val="00B050"/>
          </a:solidFill>
        </p:spPr>
      </p:pic>
      <p:grpSp>
        <p:nvGrpSpPr>
          <p:cNvPr id="22" name="Group 21"/>
          <p:cNvGrpSpPr/>
          <p:nvPr/>
        </p:nvGrpSpPr>
        <p:grpSpPr>
          <a:xfrm>
            <a:off x="8786190" y="217392"/>
            <a:ext cx="2539682" cy="5984351"/>
            <a:chOff x="5752505" y="-6954"/>
            <a:chExt cx="2539682" cy="5233616"/>
          </a:xfrm>
        </p:grpSpPr>
        <p:grpSp>
          <p:nvGrpSpPr>
            <p:cNvPr id="21" name="Group 20"/>
            <p:cNvGrpSpPr/>
            <p:nvPr/>
          </p:nvGrpSpPr>
          <p:grpSpPr>
            <a:xfrm>
              <a:off x="6517537" y="1116772"/>
              <a:ext cx="1125349" cy="2048155"/>
              <a:chOff x="6517537" y="1196284"/>
              <a:chExt cx="1125349" cy="2048155"/>
            </a:xfrm>
          </p:grpSpPr>
          <p:pic>
            <p:nvPicPr>
              <p:cNvPr id="19" name="Picture 18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17537" y="1196284"/>
                <a:ext cx="1125349" cy="982283"/>
              </a:xfrm>
              <a:prstGeom prst="rect">
                <a:avLst/>
              </a:prstGeom>
              <a:solidFill>
                <a:srgbClr val="FF0000"/>
              </a:solidFill>
            </p:spPr>
          </p:pic>
          <p:pic>
            <p:nvPicPr>
              <p:cNvPr id="20" name="Picture 19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17537" y="2285675"/>
                <a:ext cx="1124034" cy="958764"/>
              </a:xfrm>
              <a:prstGeom prst="rect">
                <a:avLst/>
              </a:prstGeom>
              <a:solidFill>
                <a:srgbClr val="00B050"/>
              </a:solidFill>
            </p:spPr>
          </p:pic>
        </p:grpSp>
        <p:grpSp>
          <p:nvGrpSpPr>
            <p:cNvPr id="16" name="Group 15"/>
            <p:cNvGrpSpPr/>
            <p:nvPr/>
          </p:nvGrpSpPr>
          <p:grpSpPr>
            <a:xfrm>
              <a:off x="5752505" y="-6954"/>
              <a:ext cx="2539682" cy="5233616"/>
              <a:chOff x="5775462" y="552574"/>
              <a:chExt cx="2539682" cy="4624697"/>
            </a:xfrm>
          </p:grpSpPr>
          <p:grpSp>
            <p:nvGrpSpPr>
              <p:cNvPr id="8" name="Group 7"/>
              <p:cNvGrpSpPr/>
              <p:nvPr/>
            </p:nvGrpSpPr>
            <p:grpSpPr>
              <a:xfrm>
                <a:off x="5775462" y="1083034"/>
                <a:ext cx="2539682" cy="4094237"/>
                <a:chOff x="812523" y="536381"/>
                <a:chExt cx="2539682" cy="4094237"/>
              </a:xfrm>
            </p:grpSpPr>
            <p:pic>
              <p:nvPicPr>
                <p:cNvPr id="9" name="Picture 8"/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12523" y="536381"/>
                  <a:ext cx="2539682" cy="2539682"/>
                </a:xfrm>
                <a:prstGeom prst="rect">
                  <a:avLst/>
                </a:prstGeom>
              </p:spPr>
            </p:pic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12523" y="2090936"/>
                  <a:ext cx="2539682" cy="2539682"/>
                </a:xfrm>
                <a:prstGeom prst="rect">
                  <a:avLst/>
                </a:prstGeom>
              </p:spPr>
            </p:pic>
          </p:grpSp>
          <p:sp>
            <p:nvSpPr>
              <p:cNvPr id="11" name="TextBox 10"/>
              <p:cNvSpPr txBox="1"/>
              <p:nvPr/>
            </p:nvSpPr>
            <p:spPr>
              <a:xfrm>
                <a:off x="6423975" y="552574"/>
                <a:ext cx="1725152" cy="4623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 smtClean="0"/>
                  <a:t>BRANCH 1</a:t>
                </a:r>
                <a:endParaRPr lang="en-US" sz="2800" b="1" dirty="0"/>
              </a:p>
            </p:txBody>
          </p:sp>
        </p:grpSp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6394" y="5797498"/>
            <a:ext cx="1124034" cy="98228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</p:pic>
      <p:grpSp>
        <p:nvGrpSpPr>
          <p:cNvPr id="6" name="Group 5"/>
          <p:cNvGrpSpPr/>
          <p:nvPr/>
        </p:nvGrpSpPr>
        <p:grpSpPr>
          <a:xfrm>
            <a:off x="978990" y="661628"/>
            <a:ext cx="2539682" cy="5370155"/>
            <a:chOff x="910142" y="529141"/>
            <a:chExt cx="2539682" cy="4043803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0142" y="529141"/>
              <a:ext cx="2539682" cy="2539682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0142" y="2033262"/>
              <a:ext cx="2539682" cy="2539682"/>
            </a:xfrm>
            <a:prstGeom prst="rect">
              <a:avLst/>
            </a:prstGeom>
          </p:spPr>
        </p:pic>
      </p:grpSp>
      <p:sp>
        <p:nvSpPr>
          <p:cNvPr id="7" name="TextBox 6"/>
          <p:cNvSpPr txBox="1"/>
          <p:nvPr/>
        </p:nvSpPr>
        <p:spPr>
          <a:xfrm>
            <a:off x="1442983" y="62123"/>
            <a:ext cx="1437894" cy="6948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MASTER</a:t>
            </a:r>
            <a:endParaRPr lang="en-US" sz="2800" b="1" dirty="0"/>
          </a:p>
        </p:txBody>
      </p:sp>
      <p:sp>
        <p:nvSpPr>
          <p:cNvPr id="18" name="Rectangle 17"/>
          <p:cNvSpPr/>
          <p:nvPr/>
        </p:nvSpPr>
        <p:spPr>
          <a:xfrm>
            <a:off x="3702881" y="5127322"/>
            <a:ext cx="5083309" cy="51683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Let </a:t>
            </a:r>
            <a:r>
              <a:rPr lang="en-US" b="1" dirty="0" smtClean="0">
                <a:solidFill>
                  <a:srgbClr val="FF0000"/>
                </a:solidFill>
              </a:rPr>
              <a:t>red</a:t>
            </a:r>
            <a:r>
              <a:rPr lang="en-US" b="1" dirty="0" smtClean="0">
                <a:solidFill>
                  <a:schemeClr val="tx1"/>
                </a:solidFill>
              </a:rPr>
              <a:t>, </a:t>
            </a:r>
            <a:r>
              <a:rPr lang="en-US" b="1" dirty="0" smtClean="0">
                <a:solidFill>
                  <a:srgbClr val="00B050"/>
                </a:solidFill>
              </a:rPr>
              <a:t>green</a:t>
            </a:r>
            <a:r>
              <a:rPr lang="en-US" b="1" dirty="0" smtClean="0">
                <a:solidFill>
                  <a:schemeClr val="tx1"/>
                </a:solidFill>
              </a:rPr>
              <a:t>, </a:t>
            </a:r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blue</a:t>
            </a:r>
            <a:r>
              <a:rPr lang="en-US" b="1" dirty="0" smtClean="0">
                <a:solidFill>
                  <a:schemeClr val="tx1"/>
                </a:solidFill>
              </a:rPr>
              <a:t> and </a:t>
            </a:r>
            <a:r>
              <a:rPr lang="en-US" b="1" dirty="0" smtClean="0">
                <a:solidFill>
                  <a:srgbClr val="FFCC00"/>
                </a:solidFill>
              </a:rPr>
              <a:t>yellow</a:t>
            </a:r>
            <a:r>
              <a:rPr lang="en-US" b="1" dirty="0" smtClean="0">
                <a:solidFill>
                  <a:schemeClr val="tx1"/>
                </a:solidFill>
              </a:rPr>
              <a:t> be 4 java files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573616" y="1233979"/>
            <a:ext cx="3341838" cy="152044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err="1">
                <a:solidFill>
                  <a:schemeClr val="tx1"/>
                </a:solidFill>
              </a:rPr>
              <a:t>g</a:t>
            </a:r>
            <a:r>
              <a:rPr lang="en-US" sz="4000" b="1" dirty="0" err="1" smtClean="0">
                <a:solidFill>
                  <a:schemeClr val="tx1"/>
                </a:solidFill>
              </a:rPr>
              <a:t>it</a:t>
            </a:r>
            <a:r>
              <a:rPr lang="en-US" sz="4000" b="1" dirty="0" smtClean="0">
                <a:solidFill>
                  <a:schemeClr val="tx1"/>
                </a:solidFill>
              </a:rPr>
              <a:t> rebase</a:t>
            </a:r>
            <a:endParaRPr lang="en-US" sz="4000" b="1" dirty="0">
              <a:solidFill>
                <a:schemeClr val="tx1"/>
              </a:solidFill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985322" y="650794"/>
            <a:ext cx="2539682" cy="5370155"/>
            <a:chOff x="3612749" y="395746"/>
            <a:chExt cx="2539682" cy="5370155"/>
          </a:xfrm>
        </p:grpSpPr>
        <p:pic>
          <p:nvPicPr>
            <p:cNvPr id="50" name="Picture 4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19915" y="1463820"/>
              <a:ext cx="1125349" cy="982283"/>
            </a:xfrm>
            <a:prstGeom prst="rect">
              <a:avLst/>
            </a:prstGeom>
            <a:solidFill>
              <a:srgbClr val="FF0000"/>
            </a:solidFill>
          </p:spPr>
        </p:pic>
        <p:pic>
          <p:nvPicPr>
            <p:cNvPr id="51" name="Picture 5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19915" y="2571308"/>
              <a:ext cx="1124034" cy="958764"/>
            </a:xfrm>
            <a:prstGeom prst="rect">
              <a:avLst/>
            </a:prstGeom>
            <a:solidFill>
              <a:srgbClr val="00B050"/>
            </a:solidFill>
          </p:spPr>
        </p:pic>
        <p:pic>
          <p:nvPicPr>
            <p:cNvPr id="52" name="Picture 5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62491" y="3784883"/>
              <a:ext cx="1124034" cy="982284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</p:pic>
        <p:grpSp>
          <p:nvGrpSpPr>
            <p:cNvPr id="47" name="Group 46"/>
            <p:cNvGrpSpPr/>
            <p:nvPr/>
          </p:nvGrpSpPr>
          <p:grpSpPr>
            <a:xfrm>
              <a:off x="3612749" y="395746"/>
              <a:ext cx="2539682" cy="5370155"/>
              <a:chOff x="910142" y="529141"/>
              <a:chExt cx="2539682" cy="4043803"/>
            </a:xfrm>
          </p:grpSpPr>
          <p:pic>
            <p:nvPicPr>
              <p:cNvPr id="48" name="Picture 47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0142" y="529141"/>
                <a:ext cx="2539682" cy="2539682"/>
              </a:xfrm>
              <a:prstGeom prst="rect">
                <a:avLst/>
              </a:prstGeom>
            </p:spPr>
          </p:pic>
          <p:pic>
            <p:nvPicPr>
              <p:cNvPr id="49" name="Picture 48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0142" y="2033262"/>
                <a:ext cx="2539682" cy="2539682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351788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-0.00023 L -0.05117 -0.00023 C -0.07409 -0.00023 -0.10208 -0.16227 -0.10208 -0.29329 L -0.10208 -0.58658 " pathEditMode="relative" rAng="0" ptsTypes="AAAA">
                                      <p:cBhvr>
                                        <p:cTn id="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104" y="-2932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3.7037E-6 L -0.11094 -3.7037E-6 C -0.16068 -3.7037E-6 -0.22175 -0.12037 -0.22175 -0.21759 L -0.22175 -0.43495 " pathEditMode="relative" rAng="0" ptsTypes="AAAA">
                                      <p:cBhvr>
                                        <p:cTn id="10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094" y="-217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1.85185E-6 L -0.16914 1.85185E-6 C -0.24492 1.85185E-6 -0.33815 -0.07431 -0.33815 -0.13449 L -0.33815 -0.26759 " pathEditMode="relative" rAng="0" ptsTypes="AAAA">
                                      <p:cBhvr>
                                        <p:cTn id="18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914" y="-1338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-3.7037E-6 L 0.09792 -3.7037E-6 C 0.1418 -3.7037E-6 0.19596 -0.07801 0.19596 -0.1412 L 0.19596 -0.28078 " pathEditMode="relative" rAng="0" ptsTypes="AAAA">
                                      <p:cBhvr>
                                        <p:cTn id="22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792" y="-1405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2.59259E-6 L 0.6414 0.03033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070" y="1505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9"/>
                                            </p:cond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858" y="1465943"/>
            <a:ext cx="10058400" cy="478623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12132"/>
          </a:xfrm>
        </p:spPr>
        <p:txBody>
          <a:bodyPr/>
          <a:lstStyle/>
          <a:p>
            <a:r>
              <a:rPr lang="en-US" dirty="0" smtClean="0"/>
              <a:t>Computer understands only 0’s and 1’s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9772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/>
        </p:nvSpPr>
        <p:spPr>
          <a:xfrm>
            <a:off x="357629" y="2166795"/>
            <a:ext cx="18044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excel-</a:t>
            </a:r>
            <a:r>
              <a:rPr lang="en-US" b="1" dirty="0" err="1" smtClean="0"/>
              <a:t>utils</a:t>
            </a:r>
            <a:r>
              <a:rPr lang="en-US" b="1" dirty="0" smtClean="0"/>
              <a:t> jar file</a:t>
            </a:r>
            <a:endParaRPr lang="en-US" b="1" dirty="0"/>
          </a:p>
        </p:txBody>
      </p:sp>
      <p:sp>
        <p:nvSpPr>
          <p:cNvPr id="30" name="Oval Callout 29"/>
          <p:cNvSpPr/>
          <p:nvPr/>
        </p:nvSpPr>
        <p:spPr>
          <a:xfrm>
            <a:off x="181675" y="129022"/>
            <a:ext cx="3960718" cy="1621414"/>
          </a:xfrm>
          <a:prstGeom prst="wedgeEllipseCallou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Create a java jar which generated excel like this. Jar name should be </a:t>
            </a:r>
          </a:p>
          <a:p>
            <a:pPr algn="ctr"/>
            <a:r>
              <a:rPr lang="en-US" b="1" dirty="0" smtClean="0">
                <a:solidFill>
                  <a:schemeClr val="tx1"/>
                </a:solidFill>
              </a:rPr>
              <a:t>excel-utils.jar</a:t>
            </a:r>
            <a:endParaRPr lang="en-US" b="1" dirty="0">
              <a:solidFill>
                <a:schemeClr val="tx1"/>
              </a:solidFill>
            </a:endParaRP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0729" y="219349"/>
            <a:ext cx="5810250" cy="2102065"/>
          </a:xfrm>
          <a:prstGeom prst="rect">
            <a:avLst/>
          </a:prstGeom>
        </p:spPr>
      </p:pic>
      <p:sp>
        <p:nvSpPr>
          <p:cNvPr id="33" name="Cloud 32"/>
          <p:cNvSpPr/>
          <p:nvPr/>
        </p:nvSpPr>
        <p:spPr>
          <a:xfrm>
            <a:off x="4377036" y="129022"/>
            <a:ext cx="4768103" cy="1929156"/>
          </a:xfrm>
          <a:prstGeom prst="cloud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</a:rPr>
              <a:t>To Create excel-utils.jar </a:t>
            </a:r>
          </a:p>
          <a:p>
            <a:pPr algn="ctr"/>
            <a:r>
              <a:rPr lang="en-US" sz="2000" b="1" dirty="0" smtClean="0">
                <a:solidFill>
                  <a:schemeClr val="tx1"/>
                </a:solidFill>
              </a:rPr>
              <a:t>I need some libraries </a:t>
            </a:r>
          </a:p>
          <a:p>
            <a:pPr algn="ctr"/>
            <a:r>
              <a:rPr lang="en-US" sz="2000" b="1" dirty="0" smtClean="0">
                <a:solidFill>
                  <a:srgbClr val="FF0000"/>
                </a:solidFill>
              </a:rPr>
              <a:t>poi.jar</a:t>
            </a:r>
            <a:r>
              <a:rPr lang="en-US" sz="2000" b="1" dirty="0" smtClean="0">
                <a:solidFill>
                  <a:schemeClr val="tx1"/>
                </a:solidFill>
              </a:rPr>
              <a:t> and </a:t>
            </a:r>
            <a:r>
              <a:rPr lang="en-US" sz="2000" b="1" dirty="0" smtClean="0">
                <a:solidFill>
                  <a:srgbClr val="FF0000"/>
                </a:solidFill>
              </a:rPr>
              <a:t>poi-ooxml.jar and more.. jars</a:t>
            </a:r>
            <a:endParaRPr lang="en-US" sz="2000" b="1" dirty="0">
              <a:solidFill>
                <a:srgbClr val="FF000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675" y="2749146"/>
            <a:ext cx="3557219" cy="3746032"/>
          </a:xfrm>
          <a:prstGeom prst="rect">
            <a:avLst/>
          </a:prstGeom>
        </p:spPr>
      </p:pic>
      <p:sp>
        <p:nvSpPr>
          <p:cNvPr id="3" name="Cloud 2"/>
          <p:cNvSpPr/>
          <p:nvPr/>
        </p:nvSpPr>
        <p:spPr>
          <a:xfrm>
            <a:off x="3405528" y="4272597"/>
            <a:ext cx="8934450" cy="857383"/>
          </a:xfrm>
          <a:prstGeom prst="cloud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Put the jars in class path so the java programs can use them</a:t>
            </a:r>
            <a:endParaRPr lang="en-US" b="1" dirty="0">
              <a:solidFill>
                <a:schemeClr val="tx1"/>
              </a:solidFill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3805744" y="2974790"/>
            <a:ext cx="8134019" cy="1284740"/>
            <a:chOff x="3738894" y="4250570"/>
            <a:chExt cx="8005431" cy="1284740"/>
          </a:xfrm>
        </p:grpSpPr>
        <p:sp>
          <p:nvSpPr>
            <p:cNvPr id="34" name="Cloud 33"/>
            <p:cNvSpPr/>
            <p:nvPr/>
          </p:nvSpPr>
          <p:spPr>
            <a:xfrm>
              <a:off x="3738894" y="4250570"/>
              <a:ext cx="8005431" cy="1284740"/>
            </a:xfrm>
            <a:prstGeom prst="cloud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b="1" dirty="0" smtClean="0">
                  <a:solidFill>
                    <a:schemeClr val="tx1"/>
                  </a:solidFill>
                </a:rPr>
                <a:t>Download Dependent Jars dependents Manually</a:t>
              </a:r>
            </a:p>
            <a:p>
              <a:r>
                <a:rPr lang="en-US" b="1" dirty="0" smtClean="0">
                  <a:solidFill>
                    <a:schemeClr val="tx1"/>
                  </a:solidFill>
                </a:rPr>
                <a:t>Example: Download </a:t>
              </a:r>
              <a:r>
                <a:rPr lang="en-US" b="1" dirty="0" smtClean="0">
                  <a:solidFill>
                    <a:srgbClr val="FF0000"/>
                  </a:solidFill>
                </a:rPr>
                <a:t>poi.jar</a:t>
              </a:r>
              <a:r>
                <a:rPr lang="en-US" b="1" dirty="0" smtClean="0">
                  <a:solidFill>
                    <a:schemeClr val="tx1"/>
                  </a:solidFill>
                </a:rPr>
                <a:t> dependents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9787554" y="4310889"/>
              <a:ext cx="7889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FF0000"/>
                  </a:solidFill>
                </a:rPr>
                <a:t>log.jar</a:t>
              </a:r>
              <a:endParaRPr 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9787553" y="4680221"/>
              <a:ext cx="8338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FF0000"/>
                  </a:solidFill>
                </a:rPr>
                <a:t>abc.jar</a:t>
              </a:r>
              <a:endParaRPr lang="en-US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3738893" y="2052804"/>
            <a:ext cx="8126487" cy="906553"/>
            <a:chOff x="3617838" y="3236822"/>
            <a:chExt cx="8126487" cy="906553"/>
          </a:xfrm>
        </p:grpSpPr>
        <p:sp>
          <p:nvSpPr>
            <p:cNvPr id="42" name="Cloud 41"/>
            <p:cNvSpPr/>
            <p:nvPr/>
          </p:nvSpPr>
          <p:spPr>
            <a:xfrm>
              <a:off x="3617838" y="3285992"/>
              <a:ext cx="8126487" cy="857383"/>
            </a:xfrm>
            <a:prstGeom prst="cloud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b="1" dirty="0" smtClean="0">
                  <a:solidFill>
                    <a:schemeClr val="tx1"/>
                  </a:solidFill>
                </a:rPr>
                <a:t>Download dependent Jars Manually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grpSp>
          <p:nvGrpSpPr>
            <p:cNvPr id="43" name="Group 42"/>
            <p:cNvGrpSpPr/>
            <p:nvPr/>
          </p:nvGrpSpPr>
          <p:grpSpPr>
            <a:xfrm>
              <a:off x="9456437" y="3236822"/>
              <a:ext cx="1465658" cy="738664"/>
              <a:chOff x="9456437" y="3236822"/>
              <a:chExt cx="1465658" cy="738664"/>
            </a:xfrm>
          </p:grpSpPr>
          <p:sp>
            <p:nvSpPr>
              <p:cNvPr id="44" name="TextBox 43"/>
              <p:cNvSpPr txBox="1"/>
              <p:nvPr/>
            </p:nvSpPr>
            <p:spPr>
              <a:xfrm>
                <a:off x="9787554" y="3236822"/>
                <a:ext cx="80342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solidFill>
                      <a:srgbClr val="FF0000"/>
                    </a:solidFill>
                  </a:rPr>
                  <a:t>p</a:t>
                </a:r>
                <a:r>
                  <a:rPr lang="en-US" b="1" dirty="0" smtClean="0">
                    <a:solidFill>
                      <a:srgbClr val="FF0000"/>
                    </a:solidFill>
                  </a:rPr>
                  <a:t>oi.jar</a:t>
                </a:r>
                <a:endParaRPr lang="en-US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45" name="TextBox 44"/>
              <p:cNvSpPr txBox="1"/>
              <p:nvPr/>
            </p:nvSpPr>
            <p:spPr>
              <a:xfrm>
                <a:off x="9456437" y="3606154"/>
                <a:ext cx="14656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solidFill>
                      <a:srgbClr val="FF0000"/>
                    </a:solidFill>
                  </a:rPr>
                  <a:t>p</a:t>
                </a:r>
                <a:r>
                  <a:rPr lang="en-US" b="1" dirty="0" smtClean="0">
                    <a:solidFill>
                      <a:srgbClr val="FF0000"/>
                    </a:solidFill>
                  </a:rPr>
                  <a:t>oi-ooxml.jar</a:t>
                </a:r>
                <a:endParaRPr lang="en-US" b="1" dirty="0">
                  <a:solidFill>
                    <a:srgbClr val="FF0000"/>
                  </a:solidFill>
                </a:endParaRPr>
              </a:p>
            </p:txBody>
          </p:sp>
        </p:grpSp>
      </p:grpSp>
      <p:sp>
        <p:nvSpPr>
          <p:cNvPr id="47" name="Cloud 46"/>
          <p:cNvSpPr/>
          <p:nvPr/>
        </p:nvSpPr>
        <p:spPr>
          <a:xfrm>
            <a:off x="3405528" y="5144078"/>
            <a:ext cx="8934450" cy="857383"/>
          </a:xfrm>
          <a:prstGeom prst="cloud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Manually package them to jar or war and manually archive them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8" name="Cloud 47"/>
          <p:cNvSpPr/>
          <p:nvPr/>
        </p:nvSpPr>
        <p:spPr>
          <a:xfrm>
            <a:off x="3218629" y="6024056"/>
            <a:ext cx="8934450" cy="857383"/>
          </a:xfrm>
          <a:prstGeom prst="cloud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And many more</a:t>
            </a:r>
            <a:endParaRPr lang="en-US" b="1" dirty="0">
              <a:solidFill>
                <a:schemeClr val="tx1"/>
              </a:solidFill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52485"/>
            <a:ext cx="3302000" cy="3928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552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 animBg="1"/>
      <p:bldP spid="33" grpId="0" animBg="1"/>
      <p:bldP spid="3" grpId="0" animBg="1"/>
      <p:bldP spid="3" grpId="1" animBg="1"/>
      <p:bldP spid="3" grpId="2" animBg="1"/>
      <p:bldP spid="47" grpId="0" animBg="1"/>
      <p:bldP spid="47" grpId="1" animBg="1"/>
      <p:bldP spid="47" grpId="2" animBg="1"/>
      <p:bldP spid="48" grpId="0" animBg="1"/>
      <p:bldP spid="48" grpId="1" animBg="1"/>
      <p:bldP spid="48" grpId="2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0570" y="0"/>
            <a:ext cx="10515600" cy="1325563"/>
          </a:xfrm>
        </p:spPr>
        <p:txBody>
          <a:bodyPr/>
          <a:lstStyle/>
          <a:p>
            <a:r>
              <a:rPr lang="en-US" dirty="0" smtClean="0"/>
              <a:t>What we will do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203371" y="1204687"/>
            <a:ext cx="2674257" cy="11611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CREATE A MAVEN BUILD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8933542" y="1204687"/>
            <a:ext cx="2674257" cy="11611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EXECUTE PHASES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8933542" y="3570516"/>
            <a:ext cx="2674257" cy="11611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INSTALL PHASE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253014" y="3584804"/>
            <a:ext cx="3813629" cy="11611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DEPLOY ARTIFACT IN REMOTE REPO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838199" y="1211831"/>
            <a:ext cx="3283858" cy="11611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CREATE A MAVEN JAVA PROJECT</a:t>
            </a:r>
            <a:endParaRPr lang="en-US" dirty="0"/>
          </a:p>
        </p:txBody>
      </p:sp>
      <p:sp>
        <p:nvSpPr>
          <p:cNvPr id="9" name="Right Arrow 8"/>
          <p:cNvSpPr/>
          <p:nvPr/>
        </p:nvSpPr>
        <p:spPr>
          <a:xfrm>
            <a:off x="4194629" y="1567543"/>
            <a:ext cx="965200" cy="4934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>
            <a:off x="7935684" y="1584439"/>
            <a:ext cx="965200" cy="4934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 rot="5400000">
            <a:off x="9788070" y="2766107"/>
            <a:ext cx="965200" cy="4934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/>
          <p:cNvSpPr/>
          <p:nvPr/>
        </p:nvSpPr>
        <p:spPr>
          <a:xfrm rot="10800000">
            <a:off x="7367812" y="3904344"/>
            <a:ext cx="1400629" cy="4934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658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860612" y="2097517"/>
            <a:ext cx="3908611" cy="1846728"/>
            <a:chOff x="663388" y="2151529"/>
            <a:chExt cx="3908611" cy="2510118"/>
          </a:xfrm>
        </p:grpSpPr>
        <p:sp>
          <p:nvSpPr>
            <p:cNvPr id="6" name="Rectangle 5"/>
            <p:cNvSpPr/>
            <p:nvPr/>
          </p:nvSpPr>
          <p:spPr>
            <a:xfrm>
              <a:off x="663388" y="2151529"/>
              <a:ext cx="3711388" cy="251011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869576" y="2312891"/>
              <a:ext cx="3702423" cy="2196352"/>
              <a:chOff x="869576" y="2312891"/>
              <a:chExt cx="3702423" cy="2196352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1272988" y="2312891"/>
                <a:ext cx="3299011" cy="358591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 err="1" smtClean="0"/>
                  <a:t>groupID</a:t>
                </a:r>
                <a:endParaRPr lang="en-US" b="1" dirty="0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1272988" y="2788022"/>
                <a:ext cx="3299011" cy="349624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 err="1" smtClean="0"/>
                  <a:t>artifactID</a:t>
                </a:r>
                <a:endParaRPr lang="en-US" b="1" dirty="0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272988" y="3245217"/>
                <a:ext cx="3299011" cy="41238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 smtClean="0"/>
                  <a:t>version</a:t>
                </a:r>
                <a:endParaRPr lang="en-US" b="1" dirty="0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869576" y="4096863"/>
                <a:ext cx="3299011" cy="41238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 smtClean="0"/>
                  <a:t>Dependencies</a:t>
                </a:r>
                <a:endParaRPr lang="en-US" b="1" dirty="0"/>
              </a:p>
            </p:txBody>
          </p:sp>
        </p:grpSp>
      </p:grpSp>
      <p:grpSp>
        <p:nvGrpSpPr>
          <p:cNvPr id="13" name="Group 12"/>
          <p:cNvGrpSpPr/>
          <p:nvPr/>
        </p:nvGrpSpPr>
        <p:grpSpPr>
          <a:xfrm>
            <a:off x="4365811" y="4923944"/>
            <a:ext cx="3160339" cy="1876771"/>
            <a:chOff x="6463553" y="4927441"/>
            <a:chExt cx="3908611" cy="1876771"/>
          </a:xfrm>
        </p:grpSpPr>
        <p:sp>
          <p:nvSpPr>
            <p:cNvPr id="15" name="Rectangle 14"/>
            <p:cNvSpPr/>
            <p:nvPr/>
          </p:nvSpPr>
          <p:spPr>
            <a:xfrm>
              <a:off x="6463553" y="4927441"/>
              <a:ext cx="3711388" cy="187677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6669741" y="5048089"/>
              <a:ext cx="3702423" cy="1642174"/>
              <a:chOff x="869576" y="2312891"/>
              <a:chExt cx="3702423" cy="2196352"/>
            </a:xfrm>
          </p:grpSpPr>
          <p:sp>
            <p:nvSpPr>
              <p:cNvPr id="17" name="Rectangle 16"/>
              <p:cNvSpPr/>
              <p:nvPr/>
            </p:nvSpPr>
            <p:spPr>
              <a:xfrm>
                <a:off x="1272988" y="2312891"/>
                <a:ext cx="3299011" cy="358591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 err="1" smtClean="0"/>
                  <a:t>groupID</a:t>
                </a:r>
                <a:endParaRPr lang="en-US" b="1" dirty="0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1272988" y="2788022"/>
                <a:ext cx="3299011" cy="349624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 err="1" smtClean="0"/>
                  <a:t>artifactID</a:t>
                </a:r>
                <a:endParaRPr lang="en-US" b="1" dirty="0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1272988" y="3245217"/>
                <a:ext cx="3299011" cy="41238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 smtClean="0"/>
                  <a:t>version</a:t>
                </a:r>
                <a:endParaRPr lang="en-US" b="1" dirty="0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869576" y="4096863"/>
                <a:ext cx="3299011" cy="41238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 smtClean="0"/>
                  <a:t>Dependencies</a:t>
                </a:r>
                <a:endParaRPr lang="en-US" b="1" dirty="0"/>
              </a:p>
            </p:txBody>
          </p:sp>
        </p:grpSp>
      </p:grpSp>
      <p:grpSp>
        <p:nvGrpSpPr>
          <p:cNvPr id="28" name="Group 27"/>
          <p:cNvGrpSpPr/>
          <p:nvPr/>
        </p:nvGrpSpPr>
        <p:grpSpPr>
          <a:xfrm>
            <a:off x="255156" y="4911806"/>
            <a:ext cx="3199482" cy="1861519"/>
            <a:chOff x="860612" y="4927442"/>
            <a:chExt cx="3908611" cy="1861519"/>
          </a:xfrm>
        </p:grpSpPr>
        <p:sp>
          <p:nvSpPr>
            <p:cNvPr id="22" name="Rectangle 21"/>
            <p:cNvSpPr/>
            <p:nvPr/>
          </p:nvSpPr>
          <p:spPr>
            <a:xfrm>
              <a:off x="860612" y="4927442"/>
              <a:ext cx="3711388" cy="1861519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3" name="Group 22"/>
            <p:cNvGrpSpPr/>
            <p:nvPr/>
          </p:nvGrpSpPr>
          <p:grpSpPr>
            <a:xfrm>
              <a:off x="1066800" y="5047109"/>
              <a:ext cx="3702423" cy="1628828"/>
              <a:chOff x="869576" y="2312891"/>
              <a:chExt cx="3702423" cy="2196352"/>
            </a:xfrm>
          </p:grpSpPr>
          <p:sp>
            <p:nvSpPr>
              <p:cNvPr id="24" name="Rectangle 23"/>
              <p:cNvSpPr/>
              <p:nvPr/>
            </p:nvSpPr>
            <p:spPr>
              <a:xfrm>
                <a:off x="1272988" y="2312891"/>
                <a:ext cx="3299011" cy="358591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 err="1" smtClean="0"/>
                  <a:t>groupID</a:t>
                </a:r>
                <a:endParaRPr lang="en-US" b="1" dirty="0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1272988" y="2788022"/>
                <a:ext cx="3299011" cy="349624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 err="1" smtClean="0"/>
                  <a:t>artifactID</a:t>
                </a:r>
                <a:endParaRPr lang="en-US" b="1" dirty="0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1272988" y="3245217"/>
                <a:ext cx="3299011" cy="41238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 smtClean="0"/>
                  <a:t>version</a:t>
                </a:r>
                <a:endParaRPr lang="en-US" b="1" dirty="0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869576" y="4096863"/>
                <a:ext cx="3299011" cy="41238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 smtClean="0"/>
                  <a:t>Dependencies</a:t>
                </a:r>
                <a:endParaRPr lang="en-US" b="1" dirty="0"/>
              </a:p>
            </p:txBody>
          </p:sp>
        </p:grpSp>
      </p:grpSp>
      <p:sp>
        <p:nvSpPr>
          <p:cNvPr id="29" name="TextBox 28"/>
          <p:cNvSpPr txBox="1"/>
          <p:nvPr/>
        </p:nvSpPr>
        <p:spPr>
          <a:xfrm>
            <a:off x="770965" y="1750436"/>
            <a:ext cx="18044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excel-</a:t>
            </a:r>
            <a:r>
              <a:rPr lang="en-US" b="1" dirty="0" err="1" smtClean="0"/>
              <a:t>utils</a:t>
            </a:r>
            <a:r>
              <a:rPr lang="en-US" b="1" dirty="0" smtClean="0"/>
              <a:t> jar file</a:t>
            </a:r>
            <a:endParaRPr lang="en-US" b="1" dirty="0"/>
          </a:p>
        </p:txBody>
      </p:sp>
      <p:sp>
        <p:nvSpPr>
          <p:cNvPr id="30" name="Oval Callout 29"/>
          <p:cNvSpPr/>
          <p:nvPr/>
        </p:nvSpPr>
        <p:spPr>
          <a:xfrm>
            <a:off x="1470212" y="199770"/>
            <a:ext cx="3960718" cy="1621414"/>
          </a:xfrm>
          <a:prstGeom prst="wedgeEllipseCallou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Create a java jar which generated excel like this. Jar name should be </a:t>
            </a:r>
          </a:p>
          <a:p>
            <a:pPr algn="ctr"/>
            <a:r>
              <a:rPr lang="en-US" b="1" dirty="0" smtClean="0">
                <a:solidFill>
                  <a:schemeClr val="tx1"/>
                </a:solidFill>
              </a:rPr>
              <a:t>excel-utils.jar</a:t>
            </a:r>
            <a:endParaRPr lang="en-US" b="1" dirty="0">
              <a:solidFill>
                <a:schemeClr val="tx1"/>
              </a:solidFill>
            </a:endParaRP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9416" y="341606"/>
            <a:ext cx="5810250" cy="2822402"/>
          </a:xfrm>
          <a:prstGeom prst="rect">
            <a:avLst/>
          </a:prstGeom>
        </p:spPr>
      </p:pic>
      <p:sp>
        <p:nvSpPr>
          <p:cNvPr id="33" name="Cloud 32"/>
          <p:cNvSpPr/>
          <p:nvPr/>
        </p:nvSpPr>
        <p:spPr>
          <a:xfrm>
            <a:off x="5047709" y="2351461"/>
            <a:ext cx="4768103" cy="1929156"/>
          </a:xfrm>
          <a:prstGeom prst="cloud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</a:rPr>
              <a:t>To Create excel-utils.jar </a:t>
            </a:r>
          </a:p>
          <a:p>
            <a:pPr algn="ctr"/>
            <a:r>
              <a:rPr lang="en-US" sz="2000" b="1" dirty="0" smtClean="0">
                <a:solidFill>
                  <a:schemeClr val="tx1"/>
                </a:solidFill>
              </a:rPr>
              <a:t>I need some libraries </a:t>
            </a:r>
          </a:p>
          <a:p>
            <a:pPr algn="ctr"/>
            <a:r>
              <a:rPr lang="en-US" sz="2000" b="1" dirty="0" smtClean="0">
                <a:solidFill>
                  <a:srgbClr val="FF0000"/>
                </a:solidFill>
              </a:rPr>
              <a:t>poi.jar</a:t>
            </a:r>
            <a:r>
              <a:rPr lang="en-US" sz="2000" b="1" dirty="0" smtClean="0">
                <a:solidFill>
                  <a:schemeClr val="tx1"/>
                </a:solidFill>
              </a:rPr>
              <a:t> and </a:t>
            </a:r>
            <a:r>
              <a:rPr lang="en-US" sz="2000" b="1" dirty="0" smtClean="0">
                <a:solidFill>
                  <a:srgbClr val="FF0000"/>
                </a:solidFill>
              </a:rPr>
              <a:t>poi-ooxml.jar </a:t>
            </a:r>
            <a:r>
              <a:rPr lang="en-US" sz="2000" b="1" dirty="0" smtClean="0">
                <a:solidFill>
                  <a:schemeClr val="tx1"/>
                </a:solidFill>
              </a:rPr>
              <a:t>and</a:t>
            </a:r>
            <a:r>
              <a:rPr lang="en-US" sz="2000" b="1" dirty="0" smtClean="0">
                <a:solidFill>
                  <a:srgbClr val="FF0000"/>
                </a:solidFill>
              </a:rPr>
              <a:t> more</a:t>
            </a:r>
            <a:endParaRPr lang="en-US" sz="2000" b="1" dirty="0">
              <a:solidFill>
                <a:srgbClr val="FF0000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57480" y="4447156"/>
            <a:ext cx="10118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p</a:t>
            </a:r>
            <a:r>
              <a:rPr lang="en-US" sz="2400" b="1" dirty="0" smtClean="0">
                <a:solidFill>
                  <a:srgbClr val="FF0000"/>
                </a:solidFill>
              </a:rPr>
              <a:t>oi.jar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4263316" y="4424701"/>
            <a:ext cx="18969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p</a:t>
            </a:r>
            <a:r>
              <a:rPr lang="en-US" sz="2400" b="1" dirty="0" smtClean="0">
                <a:solidFill>
                  <a:srgbClr val="FF0000"/>
                </a:solidFill>
              </a:rPr>
              <a:t>oi-ooxml.jar</a:t>
            </a:r>
            <a:endParaRPr lang="en-US" sz="2400" b="1" dirty="0">
              <a:solidFill>
                <a:srgbClr val="FF0000"/>
              </a:solidFill>
            </a:endParaRPr>
          </a:p>
        </p:txBody>
      </p:sp>
      <p:cxnSp>
        <p:nvCxnSpPr>
          <p:cNvPr id="46" name="Straight Arrow Connector 45"/>
          <p:cNvCxnSpPr>
            <a:stCxn id="6" idx="2"/>
          </p:cNvCxnSpPr>
          <p:nvPr/>
        </p:nvCxnSpPr>
        <p:spPr>
          <a:xfrm flipH="1">
            <a:off x="2716305" y="3944245"/>
            <a:ext cx="1" cy="96457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2716305" y="4398138"/>
            <a:ext cx="3476124" cy="2274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>
            <a:off x="6159123" y="4409511"/>
            <a:ext cx="0" cy="5562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Group 56"/>
          <p:cNvGrpSpPr/>
          <p:nvPr/>
        </p:nvGrpSpPr>
        <p:grpSpPr>
          <a:xfrm>
            <a:off x="8410681" y="4922440"/>
            <a:ext cx="3160339" cy="1876771"/>
            <a:chOff x="6463553" y="4927441"/>
            <a:chExt cx="3908611" cy="1876771"/>
          </a:xfrm>
        </p:grpSpPr>
        <p:sp>
          <p:nvSpPr>
            <p:cNvPr id="58" name="Rectangle 57"/>
            <p:cNvSpPr/>
            <p:nvPr/>
          </p:nvSpPr>
          <p:spPr>
            <a:xfrm>
              <a:off x="6463553" y="4927441"/>
              <a:ext cx="3711388" cy="187677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9" name="Group 58"/>
            <p:cNvGrpSpPr/>
            <p:nvPr/>
          </p:nvGrpSpPr>
          <p:grpSpPr>
            <a:xfrm>
              <a:off x="6669741" y="5048089"/>
              <a:ext cx="3702423" cy="1642174"/>
              <a:chOff x="869576" y="2312891"/>
              <a:chExt cx="3702423" cy="2196352"/>
            </a:xfrm>
          </p:grpSpPr>
          <p:sp>
            <p:nvSpPr>
              <p:cNvPr id="60" name="Rectangle 59"/>
              <p:cNvSpPr/>
              <p:nvPr/>
            </p:nvSpPr>
            <p:spPr>
              <a:xfrm>
                <a:off x="1272988" y="2312891"/>
                <a:ext cx="3299011" cy="358591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 err="1" smtClean="0"/>
                  <a:t>groupID</a:t>
                </a:r>
                <a:endParaRPr lang="en-US" b="1" dirty="0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1272988" y="2788022"/>
                <a:ext cx="3299011" cy="349624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 err="1" smtClean="0"/>
                  <a:t>artifactID</a:t>
                </a:r>
                <a:endParaRPr lang="en-US" b="1" dirty="0"/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1272988" y="3245217"/>
                <a:ext cx="3299011" cy="41238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 smtClean="0"/>
                  <a:t>version</a:t>
                </a:r>
                <a:endParaRPr lang="en-US" b="1" dirty="0"/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869576" y="4096863"/>
                <a:ext cx="3299011" cy="41238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 smtClean="0"/>
                  <a:t>Dependencies</a:t>
                </a:r>
                <a:endParaRPr lang="en-US" b="1" dirty="0"/>
              </a:p>
            </p:txBody>
          </p:sp>
        </p:grpSp>
      </p:grpSp>
      <p:cxnSp>
        <p:nvCxnSpPr>
          <p:cNvPr id="64" name="Straight Connector 63"/>
          <p:cNvCxnSpPr/>
          <p:nvPr/>
        </p:nvCxnSpPr>
        <p:spPr>
          <a:xfrm>
            <a:off x="6168682" y="4435783"/>
            <a:ext cx="3889718" cy="1137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>
            <a:off x="10058400" y="4435172"/>
            <a:ext cx="0" cy="5562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8336182" y="4420884"/>
            <a:ext cx="14881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Other...jar</a:t>
            </a:r>
            <a:endParaRPr 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7477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3" grpId="0" animBg="1"/>
      <p:bldP spid="35" grpId="0"/>
      <p:bldP spid="36" grpId="0"/>
      <p:bldP spid="6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61924"/>
            <a:ext cx="11615738" cy="6501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799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loud 3"/>
          <p:cNvSpPr/>
          <p:nvPr/>
        </p:nvSpPr>
        <p:spPr>
          <a:xfrm>
            <a:off x="268941" y="286871"/>
            <a:ext cx="4715436" cy="2097742"/>
          </a:xfrm>
          <a:prstGeom prst="cloud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>
                <a:solidFill>
                  <a:schemeClr val="tx1"/>
                </a:solidFill>
              </a:rPr>
              <a:t>THE DEVELOPER GETS TO WORK</a:t>
            </a:r>
            <a:endParaRPr lang="en-US" sz="3200" b="1" dirty="0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941" y="2864831"/>
            <a:ext cx="4715436" cy="374603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3312" y="3966883"/>
            <a:ext cx="2737150" cy="1541928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9108137" y="1246097"/>
            <a:ext cx="2545975" cy="2737503"/>
            <a:chOff x="8928847" y="1335742"/>
            <a:chExt cx="2545975" cy="2737503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28847" y="1335742"/>
              <a:ext cx="2438400" cy="2438400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9036422" y="3550025"/>
              <a:ext cx="24384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 smtClean="0"/>
                <a:t>WAR PACKAGE</a:t>
              </a:r>
              <a:endParaRPr lang="en-US" sz="2800" b="1" dirty="0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4984377" y="5536617"/>
            <a:ext cx="3691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MAKES CODE CHANGES</a:t>
            </a:r>
          </a:p>
        </p:txBody>
      </p:sp>
    </p:spTree>
    <p:extLst>
      <p:ext uri="{BB962C8B-B14F-4D97-AF65-F5344CB8AC3E}">
        <p14:creationId xmlns:p14="http://schemas.microsoft.com/office/powerpoint/2010/main" val="3668661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7.40741E-7 L 0.16224 -7.40741E-7 C 0.23489 -7.40741E-7 0.32448 -0.09468 0.32448 -0.17153 L 0.32448 -0.34305 " pathEditMode="relative" rAng="0" ptsTypes="AAAA">
                                      <p:cBhvr>
                                        <p:cTn id="13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224" y="-17153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2"/>
                                            </p:cond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7089962" y="897367"/>
            <a:ext cx="3908611" cy="1846728"/>
            <a:chOff x="663388" y="2151529"/>
            <a:chExt cx="3908611" cy="2510118"/>
          </a:xfrm>
        </p:grpSpPr>
        <p:sp>
          <p:nvSpPr>
            <p:cNvPr id="4" name="Rectangle 3"/>
            <p:cNvSpPr/>
            <p:nvPr/>
          </p:nvSpPr>
          <p:spPr>
            <a:xfrm>
              <a:off x="663388" y="2151529"/>
              <a:ext cx="3711388" cy="251011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" name="Group 4"/>
            <p:cNvGrpSpPr/>
            <p:nvPr/>
          </p:nvGrpSpPr>
          <p:grpSpPr>
            <a:xfrm>
              <a:off x="869576" y="2312891"/>
              <a:ext cx="3702423" cy="2196352"/>
              <a:chOff x="869576" y="2312891"/>
              <a:chExt cx="3702423" cy="2196352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1272988" y="2312891"/>
                <a:ext cx="3299011" cy="358591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 err="1" smtClean="0"/>
                  <a:t>groupID</a:t>
                </a:r>
                <a:endParaRPr lang="en-US" b="1" dirty="0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1272988" y="2788022"/>
                <a:ext cx="3299011" cy="349624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 err="1" smtClean="0"/>
                  <a:t>artifactID</a:t>
                </a:r>
                <a:endParaRPr lang="en-US" b="1" dirty="0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1272988" y="3245217"/>
                <a:ext cx="3299011" cy="41238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 smtClean="0"/>
                  <a:t>version</a:t>
                </a:r>
                <a:endParaRPr lang="en-US" b="1" dirty="0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869576" y="4096863"/>
                <a:ext cx="3299011" cy="41238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 smtClean="0"/>
                  <a:t>Dependencies</a:t>
                </a:r>
                <a:endParaRPr lang="en-US" b="1" dirty="0"/>
              </a:p>
            </p:txBody>
          </p:sp>
        </p:grpSp>
      </p:grpSp>
      <p:sp>
        <p:nvSpPr>
          <p:cNvPr id="11" name="TextBox 10"/>
          <p:cNvSpPr txBox="1"/>
          <p:nvPr/>
        </p:nvSpPr>
        <p:spPr>
          <a:xfrm>
            <a:off x="7089962" y="574921"/>
            <a:ext cx="18044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excel-</a:t>
            </a:r>
            <a:r>
              <a:rPr lang="en-US" b="1" dirty="0" err="1" smtClean="0"/>
              <a:t>utils</a:t>
            </a:r>
            <a:r>
              <a:rPr lang="en-US" b="1" dirty="0" smtClean="0"/>
              <a:t> jar file</a:t>
            </a:r>
            <a:endParaRPr lang="en-US" b="1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227" y="208559"/>
            <a:ext cx="6257644" cy="6718496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125227" y="1853705"/>
            <a:ext cx="6257644" cy="50042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918" y="2892502"/>
            <a:ext cx="10318655" cy="3791459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25227" y="47571"/>
            <a:ext cx="6598302" cy="9299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6329082" y="3546780"/>
            <a:ext cx="788894" cy="788894"/>
          </a:xfrm>
          <a:prstGeom prst="ellipse">
            <a:avLst/>
          </a:prstGeom>
          <a:solidFill>
            <a:schemeClr val="bg1">
              <a:alpha val="0"/>
            </a:schemeClr>
          </a:solidFill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8156761" y="3537836"/>
            <a:ext cx="2063004" cy="788894"/>
          </a:xfrm>
          <a:prstGeom prst="ellipse">
            <a:avLst/>
          </a:prstGeom>
          <a:solidFill>
            <a:schemeClr val="bg1">
              <a:alpha val="0"/>
            </a:schemeClr>
          </a:solidFill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115563" y="919915"/>
            <a:ext cx="4769502" cy="359988"/>
          </a:xfrm>
          <a:prstGeom prst="ellipse">
            <a:avLst/>
          </a:prstGeom>
          <a:solidFill>
            <a:schemeClr val="bg1">
              <a:alpha val="0"/>
            </a:schemeClr>
          </a:solidFill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2822061" y="4788231"/>
            <a:ext cx="2063004" cy="788894"/>
          </a:xfrm>
          <a:prstGeom prst="ellipse">
            <a:avLst/>
          </a:prstGeom>
          <a:solidFill>
            <a:schemeClr val="bg1">
              <a:alpha val="0"/>
            </a:schemeClr>
          </a:solidFill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934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5" grpId="0" animBg="1"/>
      <p:bldP spid="16" grpId="0" animBg="1"/>
      <p:bldP spid="19" grpId="0" animBg="1"/>
      <p:bldP spid="20" grpId="0" animBg="1"/>
      <p:bldP spid="21" grpId="0" animBg="1"/>
      <p:bldP spid="22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7089962" y="897367"/>
            <a:ext cx="3908611" cy="1846728"/>
            <a:chOff x="663388" y="2151529"/>
            <a:chExt cx="3908611" cy="2510118"/>
          </a:xfrm>
        </p:grpSpPr>
        <p:sp>
          <p:nvSpPr>
            <p:cNvPr id="4" name="Rectangle 3"/>
            <p:cNvSpPr/>
            <p:nvPr/>
          </p:nvSpPr>
          <p:spPr>
            <a:xfrm>
              <a:off x="663388" y="2151529"/>
              <a:ext cx="3711388" cy="251011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" name="Group 4"/>
            <p:cNvGrpSpPr/>
            <p:nvPr/>
          </p:nvGrpSpPr>
          <p:grpSpPr>
            <a:xfrm>
              <a:off x="869576" y="2312891"/>
              <a:ext cx="3702423" cy="2196352"/>
              <a:chOff x="869576" y="2312891"/>
              <a:chExt cx="3702423" cy="2196352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1272988" y="2312891"/>
                <a:ext cx="3299011" cy="358591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 err="1" smtClean="0"/>
                  <a:t>groupID</a:t>
                </a:r>
                <a:endParaRPr lang="en-US" b="1" dirty="0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1272988" y="2788022"/>
                <a:ext cx="3299011" cy="349624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 err="1" smtClean="0"/>
                  <a:t>artifactID</a:t>
                </a:r>
                <a:endParaRPr lang="en-US" b="1" dirty="0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1272988" y="3245217"/>
                <a:ext cx="3299011" cy="41238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 smtClean="0"/>
                  <a:t>version</a:t>
                </a:r>
                <a:endParaRPr lang="en-US" b="1" dirty="0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869576" y="4096863"/>
                <a:ext cx="3299011" cy="41238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 smtClean="0"/>
                  <a:t>Dependencies</a:t>
                </a:r>
                <a:endParaRPr lang="en-US" b="1" dirty="0"/>
              </a:p>
            </p:txBody>
          </p:sp>
        </p:grpSp>
      </p:grpSp>
      <p:sp>
        <p:nvSpPr>
          <p:cNvPr id="11" name="TextBox 10"/>
          <p:cNvSpPr txBox="1"/>
          <p:nvPr/>
        </p:nvSpPr>
        <p:spPr>
          <a:xfrm>
            <a:off x="7089962" y="574921"/>
            <a:ext cx="18044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excel-</a:t>
            </a:r>
            <a:r>
              <a:rPr lang="en-US" b="1" dirty="0" err="1" smtClean="0"/>
              <a:t>utils</a:t>
            </a:r>
            <a:r>
              <a:rPr lang="en-US" b="1" dirty="0" smtClean="0"/>
              <a:t> jar file</a:t>
            </a:r>
            <a:endParaRPr lang="en-US" b="1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227" y="208559"/>
            <a:ext cx="6257644" cy="6718496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125227" y="1853705"/>
            <a:ext cx="6257644" cy="50042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25227" y="47571"/>
            <a:ext cx="6598302" cy="9299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79148" y="1149791"/>
            <a:ext cx="4769502" cy="668056"/>
          </a:xfrm>
          <a:prstGeom prst="ellipse">
            <a:avLst/>
          </a:prstGeom>
          <a:solidFill>
            <a:schemeClr val="bg1">
              <a:alpha val="0"/>
            </a:schemeClr>
          </a:solidFill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439" y="3507356"/>
            <a:ext cx="11542620" cy="3162385"/>
          </a:xfrm>
          <a:prstGeom prst="rect">
            <a:avLst/>
          </a:prstGeom>
        </p:spPr>
      </p:pic>
      <p:sp>
        <p:nvSpPr>
          <p:cNvPr id="19" name="Oval 18"/>
          <p:cNvSpPr/>
          <p:nvPr/>
        </p:nvSpPr>
        <p:spPr>
          <a:xfrm>
            <a:off x="4776933" y="3867184"/>
            <a:ext cx="788894" cy="788894"/>
          </a:xfrm>
          <a:prstGeom prst="ellipse">
            <a:avLst/>
          </a:prstGeom>
          <a:solidFill>
            <a:schemeClr val="bg1">
              <a:alpha val="0"/>
            </a:schemeClr>
          </a:solidFill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7862865" y="3836447"/>
            <a:ext cx="2285182" cy="788894"/>
          </a:xfrm>
          <a:prstGeom prst="ellipse">
            <a:avLst/>
          </a:prstGeom>
          <a:solidFill>
            <a:schemeClr val="bg1">
              <a:alpha val="0"/>
            </a:schemeClr>
          </a:solidFill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1943520" y="5692336"/>
            <a:ext cx="3614598" cy="788894"/>
          </a:xfrm>
          <a:prstGeom prst="ellipse">
            <a:avLst/>
          </a:prstGeom>
          <a:solidFill>
            <a:schemeClr val="bg1">
              <a:alpha val="0"/>
            </a:schemeClr>
          </a:solidFill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590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19" grpId="0" animBg="1"/>
      <p:bldP spid="20" grpId="0" animBg="1"/>
      <p:bldP spid="22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6364941" y="967406"/>
            <a:ext cx="4928677" cy="1846728"/>
            <a:chOff x="663388" y="2151529"/>
            <a:chExt cx="3908611" cy="2510118"/>
          </a:xfrm>
        </p:grpSpPr>
        <p:sp>
          <p:nvSpPr>
            <p:cNvPr id="4" name="Rectangle 3"/>
            <p:cNvSpPr/>
            <p:nvPr/>
          </p:nvSpPr>
          <p:spPr>
            <a:xfrm>
              <a:off x="663388" y="2151529"/>
              <a:ext cx="3711388" cy="251011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" name="Group 4"/>
            <p:cNvGrpSpPr/>
            <p:nvPr/>
          </p:nvGrpSpPr>
          <p:grpSpPr>
            <a:xfrm>
              <a:off x="869576" y="2312891"/>
              <a:ext cx="3702423" cy="2196352"/>
              <a:chOff x="869576" y="2312891"/>
              <a:chExt cx="3702423" cy="2196352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1272988" y="2312891"/>
                <a:ext cx="3299011" cy="358591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 err="1" smtClean="0"/>
                  <a:t>groupID</a:t>
                </a:r>
                <a:endParaRPr lang="en-US" b="1" dirty="0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1272988" y="2788022"/>
                <a:ext cx="3299011" cy="349624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 err="1" smtClean="0"/>
                  <a:t>artifactID</a:t>
                </a:r>
                <a:endParaRPr lang="en-US" b="1" dirty="0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1272988" y="3245217"/>
                <a:ext cx="3299011" cy="41238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 smtClean="0"/>
                  <a:t>version</a:t>
                </a:r>
                <a:endParaRPr lang="en-US" b="1" dirty="0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869576" y="4096863"/>
                <a:ext cx="3299011" cy="41238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 smtClean="0"/>
                  <a:t>Dependencies</a:t>
                </a:r>
                <a:endParaRPr lang="en-US" b="1" dirty="0"/>
              </a:p>
            </p:txBody>
          </p:sp>
        </p:grpSp>
      </p:grpSp>
      <p:sp>
        <p:nvSpPr>
          <p:cNvPr id="11" name="TextBox 10"/>
          <p:cNvSpPr txBox="1"/>
          <p:nvPr/>
        </p:nvSpPr>
        <p:spPr>
          <a:xfrm>
            <a:off x="7089962" y="574921"/>
            <a:ext cx="18044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excel-</a:t>
            </a:r>
            <a:r>
              <a:rPr lang="en-US" b="1" dirty="0" err="1" smtClean="0"/>
              <a:t>utils</a:t>
            </a:r>
            <a:r>
              <a:rPr lang="en-US" b="1" dirty="0" smtClean="0"/>
              <a:t> jar file</a:t>
            </a:r>
            <a:endParaRPr lang="en-US" b="1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227" y="208559"/>
            <a:ext cx="6257644" cy="6718496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125227" y="1761809"/>
            <a:ext cx="6074044" cy="11405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25227" y="47571"/>
            <a:ext cx="6598302" cy="9299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6047293" y="3020228"/>
            <a:ext cx="2475111" cy="2289936"/>
            <a:chOff x="6047293" y="3020228"/>
            <a:chExt cx="2475111" cy="2289936"/>
          </a:xfrm>
        </p:grpSpPr>
        <p:grpSp>
          <p:nvGrpSpPr>
            <p:cNvPr id="18" name="Group 17"/>
            <p:cNvGrpSpPr/>
            <p:nvPr/>
          </p:nvGrpSpPr>
          <p:grpSpPr>
            <a:xfrm>
              <a:off x="6069896" y="3020228"/>
              <a:ext cx="2452508" cy="1861519"/>
              <a:chOff x="860612" y="4927442"/>
              <a:chExt cx="3908611" cy="1861519"/>
            </a:xfrm>
          </p:grpSpPr>
          <p:sp>
            <p:nvSpPr>
              <p:cNvPr id="23" name="Rectangle 22"/>
              <p:cNvSpPr/>
              <p:nvPr/>
            </p:nvSpPr>
            <p:spPr>
              <a:xfrm>
                <a:off x="860612" y="4927442"/>
                <a:ext cx="3711388" cy="1861519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4" name="Group 23"/>
              <p:cNvGrpSpPr/>
              <p:nvPr/>
            </p:nvGrpSpPr>
            <p:grpSpPr>
              <a:xfrm>
                <a:off x="1066800" y="5047109"/>
                <a:ext cx="3702423" cy="1628828"/>
                <a:chOff x="869576" y="2312891"/>
                <a:chExt cx="3702423" cy="2196352"/>
              </a:xfrm>
            </p:grpSpPr>
            <p:sp>
              <p:nvSpPr>
                <p:cNvPr id="25" name="Rectangle 24"/>
                <p:cNvSpPr/>
                <p:nvPr/>
              </p:nvSpPr>
              <p:spPr>
                <a:xfrm>
                  <a:off x="1272988" y="2312891"/>
                  <a:ext cx="3299011" cy="358591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b="1" dirty="0" err="1" smtClean="0"/>
                    <a:t>groupID</a:t>
                  </a:r>
                  <a:endParaRPr lang="en-US" b="1" dirty="0"/>
                </a:p>
              </p:txBody>
            </p:sp>
            <p:sp>
              <p:nvSpPr>
                <p:cNvPr id="26" name="Rectangle 25"/>
                <p:cNvSpPr/>
                <p:nvPr/>
              </p:nvSpPr>
              <p:spPr>
                <a:xfrm>
                  <a:off x="1272988" y="2788022"/>
                  <a:ext cx="3299011" cy="349624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b="1" dirty="0" err="1" smtClean="0"/>
                    <a:t>artifactID</a:t>
                  </a:r>
                  <a:endParaRPr lang="en-US" b="1" dirty="0"/>
                </a:p>
              </p:txBody>
            </p:sp>
            <p:sp>
              <p:nvSpPr>
                <p:cNvPr id="27" name="Rectangle 26"/>
                <p:cNvSpPr/>
                <p:nvPr/>
              </p:nvSpPr>
              <p:spPr>
                <a:xfrm>
                  <a:off x="1272988" y="3245217"/>
                  <a:ext cx="3299011" cy="41238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b="1" dirty="0" smtClean="0"/>
                    <a:t>version</a:t>
                  </a:r>
                  <a:endParaRPr lang="en-US" b="1" dirty="0"/>
                </a:p>
              </p:txBody>
            </p:sp>
            <p:sp>
              <p:nvSpPr>
                <p:cNvPr id="28" name="Rectangle 27"/>
                <p:cNvSpPr/>
                <p:nvPr/>
              </p:nvSpPr>
              <p:spPr>
                <a:xfrm>
                  <a:off x="869576" y="4096863"/>
                  <a:ext cx="3299011" cy="41238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b="1" dirty="0" smtClean="0"/>
                    <a:t>Dependencies</a:t>
                  </a:r>
                  <a:endParaRPr lang="en-US" b="1" dirty="0"/>
                </a:p>
              </p:txBody>
            </p:sp>
          </p:grpSp>
        </p:grpSp>
        <p:sp>
          <p:nvSpPr>
            <p:cNvPr id="36" name="TextBox 35"/>
            <p:cNvSpPr txBox="1"/>
            <p:nvPr/>
          </p:nvSpPr>
          <p:spPr>
            <a:xfrm>
              <a:off x="6047293" y="4848499"/>
              <a:ext cx="101181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rgbClr val="FF0000"/>
                  </a:solidFill>
                </a:rPr>
                <a:t>p</a:t>
              </a:r>
              <a:r>
                <a:rPr lang="en-US" sz="2400" b="1" dirty="0" smtClean="0">
                  <a:solidFill>
                    <a:srgbClr val="FF0000"/>
                  </a:solidFill>
                </a:rPr>
                <a:t>oi.jar</a:t>
              </a:r>
              <a:endParaRPr lang="en-US" sz="2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9213626" y="3007188"/>
            <a:ext cx="2506225" cy="2289936"/>
            <a:chOff x="9213626" y="3007188"/>
            <a:chExt cx="2506225" cy="2289936"/>
          </a:xfrm>
        </p:grpSpPr>
        <p:grpSp>
          <p:nvGrpSpPr>
            <p:cNvPr id="29" name="Group 28"/>
            <p:cNvGrpSpPr/>
            <p:nvPr/>
          </p:nvGrpSpPr>
          <p:grpSpPr>
            <a:xfrm>
              <a:off x="9267343" y="3007188"/>
              <a:ext cx="2452508" cy="1861519"/>
              <a:chOff x="860612" y="4927442"/>
              <a:chExt cx="3908611" cy="1861519"/>
            </a:xfrm>
          </p:grpSpPr>
          <p:sp>
            <p:nvSpPr>
              <p:cNvPr id="30" name="Rectangle 29"/>
              <p:cNvSpPr/>
              <p:nvPr/>
            </p:nvSpPr>
            <p:spPr>
              <a:xfrm>
                <a:off x="860612" y="4927442"/>
                <a:ext cx="3711388" cy="1861519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1" name="Group 30"/>
              <p:cNvGrpSpPr/>
              <p:nvPr/>
            </p:nvGrpSpPr>
            <p:grpSpPr>
              <a:xfrm>
                <a:off x="1066800" y="5047109"/>
                <a:ext cx="3702423" cy="1628828"/>
                <a:chOff x="869576" y="2312891"/>
                <a:chExt cx="3702423" cy="2196352"/>
              </a:xfrm>
            </p:grpSpPr>
            <p:sp>
              <p:nvSpPr>
                <p:cNvPr id="32" name="Rectangle 31"/>
                <p:cNvSpPr/>
                <p:nvPr/>
              </p:nvSpPr>
              <p:spPr>
                <a:xfrm>
                  <a:off x="1272988" y="2312891"/>
                  <a:ext cx="3299011" cy="358591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b="1" dirty="0" err="1" smtClean="0"/>
                    <a:t>groupID</a:t>
                  </a:r>
                  <a:endParaRPr lang="en-US" b="1" dirty="0"/>
                </a:p>
              </p:txBody>
            </p:sp>
            <p:sp>
              <p:nvSpPr>
                <p:cNvPr id="33" name="Rectangle 32"/>
                <p:cNvSpPr/>
                <p:nvPr/>
              </p:nvSpPr>
              <p:spPr>
                <a:xfrm>
                  <a:off x="1272988" y="2788022"/>
                  <a:ext cx="3299011" cy="349624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b="1" dirty="0" err="1" smtClean="0"/>
                    <a:t>artifactID</a:t>
                  </a:r>
                  <a:endParaRPr lang="en-US" b="1" dirty="0"/>
                </a:p>
              </p:txBody>
            </p:sp>
            <p:sp>
              <p:nvSpPr>
                <p:cNvPr id="34" name="Rectangle 33"/>
                <p:cNvSpPr/>
                <p:nvPr/>
              </p:nvSpPr>
              <p:spPr>
                <a:xfrm>
                  <a:off x="1272988" y="3245217"/>
                  <a:ext cx="3299011" cy="41238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b="1" dirty="0" smtClean="0"/>
                    <a:t>version</a:t>
                  </a:r>
                  <a:endParaRPr lang="en-US" b="1" dirty="0"/>
                </a:p>
              </p:txBody>
            </p:sp>
            <p:sp>
              <p:nvSpPr>
                <p:cNvPr id="35" name="Rectangle 34"/>
                <p:cNvSpPr/>
                <p:nvPr/>
              </p:nvSpPr>
              <p:spPr>
                <a:xfrm>
                  <a:off x="869576" y="4096863"/>
                  <a:ext cx="3299011" cy="41238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b="1" dirty="0" smtClean="0"/>
                    <a:t>Dependencies</a:t>
                  </a:r>
                  <a:endParaRPr lang="en-US" b="1" dirty="0"/>
                </a:p>
              </p:txBody>
            </p:sp>
          </p:grpSp>
        </p:grpSp>
        <p:sp>
          <p:nvSpPr>
            <p:cNvPr id="37" name="TextBox 36"/>
            <p:cNvSpPr txBox="1"/>
            <p:nvPr/>
          </p:nvSpPr>
          <p:spPr>
            <a:xfrm>
              <a:off x="9213626" y="4835459"/>
              <a:ext cx="189693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rgbClr val="FF0000"/>
                  </a:solidFill>
                </a:rPr>
                <a:t>p</a:t>
              </a:r>
              <a:r>
                <a:rPr lang="en-US" sz="2400" b="1" dirty="0" smtClean="0">
                  <a:solidFill>
                    <a:srgbClr val="FF0000"/>
                  </a:solidFill>
                </a:rPr>
                <a:t>oi-ooxml.jar</a:t>
              </a:r>
              <a:endParaRPr lang="en-US" sz="2400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38" name="Rectangle 37"/>
          <p:cNvSpPr/>
          <p:nvPr/>
        </p:nvSpPr>
        <p:spPr>
          <a:xfrm>
            <a:off x="358536" y="2620078"/>
            <a:ext cx="5459123" cy="35515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89645" y="6382869"/>
            <a:ext cx="6074044" cy="4712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502024" y="3268862"/>
            <a:ext cx="4159177" cy="1475842"/>
          </a:xfrm>
          <a:prstGeom prst="rect">
            <a:avLst/>
          </a:prstGeom>
          <a:solidFill>
            <a:schemeClr val="accent1">
              <a:alpha val="0"/>
            </a:schemeClr>
          </a:solidFill>
          <a:ln w="6350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498399" y="4835459"/>
            <a:ext cx="4159177" cy="1475842"/>
          </a:xfrm>
          <a:prstGeom prst="rect">
            <a:avLst/>
          </a:prstGeom>
          <a:solidFill>
            <a:schemeClr val="accent1">
              <a:alpha val="0"/>
            </a:schemeClr>
          </a:solidFill>
          <a:ln w="635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328170" y="4813644"/>
            <a:ext cx="4656973" cy="16008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066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13" grpId="0" animBg="1"/>
      <p:bldP spid="40" grpId="0" animBg="1"/>
      <p:bldP spid="41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4106" y="275479"/>
            <a:ext cx="10515600" cy="710640"/>
          </a:xfrm>
        </p:spPr>
        <p:txBody>
          <a:bodyPr/>
          <a:lstStyle/>
          <a:p>
            <a:r>
              <a:rPr lang="en-US" dirty="0" smtClean="0"/>
              <a:t>How Maven Works</a:t>
            </a:r>
            <a:endParaRPr lang="en-US" dirty="0"/>
          </a:p>
        </p:txBody>
      </p:sp>
      <p:grpSp>
        <p:nvGrpSpPr>
          <p:cNvPr id="34" name="Group 33"/>
          <p:cNvGrpSpPr/>
          <p:nvPr/>
        </p:nvGrpSpPr>
        <p:grpSpPr>
          <a:xfrm>
            <a:off x="909915" y="1129553"/>
            <a:ext cx="1958788" cy="5253307"/>
            <a:chOff x="354106" y="1129553"/>
            <a:chExt cx="1958788" cy="5253307"/>
          </a:xfrm>
        </p:grpSpPr>
        <p:sp>
          <p:nvSpPr>
            <p:cNvPr id="6" name="Rectangle 5"/>
            <p:cNvSpPr/>
            <p:nvPr/>
          </p:nvSpPr>
          <p:spPr>
            <a:xfrm>
              <a:off x="354106" y="1129553"/>
              <a:ext cx="1958788" cy="62752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 smtClean="0">
                  <a:solidFill>
                    <a:schemeClr val="tx1"/>
                  </a:solidFill>
                </a:rPr>
                <a:t>validate</a:t>
              </a:r>
              <a:endParaRPr lang="en-US" sz="2800" b="1" dirty="0">
                <a:solidFill>
                  <a:schemeClr val="tx1"/>
                </a:solidFill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354106" y="1900516"/>
              <a:ext cx="1958788" cy="627529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compile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354106" y="2671479"/>
              <a:ext cx="1958788" cy="62752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test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54106" y="3442442"/>
              <a:ext cx="1958788" cy="627529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package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54106" y="4213405"/>
              <a:ext cx="1958788" cy="627529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 err="1">
                  <a:solidFill>
                    <a:schemeClr val="tx1"/>
                  </a:solidFill>
                </a:rPr>
                <a:t>verfiy</a:t>
              </a:r>
              <a:endParaRPr lang="en-US" sz="2800" b="1" dirty="0">
                <a:solidFill>
                  <a:schemeClr val="tx1"/>
                </a:solidFill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354106" y="4984368"/>
              <a:ext cx="1958788" cy="62752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install</a:t>
              </a: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354106" y="5755331"/>
              <a:ext cx="1958788" cy="6275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deploy</a:t>
              </a:r>
            </a:p>
          </p:txBody>
        </p:sp>
      </p:grpSp>
      <p:sp>
        <p:nvSpPr>
          <p:cNvPr id="18" name="Rounded Rectangle 17"/>
          <p:cNvSpPr/>
          <p:nvPr/>
        </p:nvSpPr>
        <p:spPr>
          <a:xfrm>
            <a:off x="5109882" y="2214280"/>
            <a:ext cx="3191436" cy="770963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err="1">
                <a:solidFill>
                  <a:schemeClr val="tx1"/>
                </a:solidFill>
              </a:rPr>
              <a:t>m</a:t>
            </a:r>
            <a:r>
              <a:rPr lang="en-US" sz="4400" dirty="0" err="1" smtClean="0">
                <a:solidFill>
                  <a:schemeClr val="tx1"/>
                </a:solidFill>
              </a:rPr>
              <a:t>vn</a:t>
            </a:r>
            <a:r>
              <a:rPr lang="en-US" sz="4400" dirty="0" smtClean="0">
                <a:solidFill>
                  <a:schemeClr val="tx1"/>
                </a:solidFill>
              </a:rPr>
              <a:t> install</a:t>
            </a:r>
            <a:endParaRPr lang="en-US" sz="4400" dirty="0">
              <a:solidFill>
                <a:schemeClr val="tx1"/>
              </a:solidFill>
            </a:endParaRPr>
          </a:p>
        </p:txBody>
      </p:sp>
      <p:sp>
        <p:nvSpPr>
          <p:cNvPr id="20" name="Oval Callout 19"/>
          <p:cNvSpPr/>
          <p:nvPr/>
        </p:nvSpPr>
        <p:spPr>
          <a:xfrm>
            <a:off x="5844988" y="412376"/>
            <a:ext cx="3065930" cy="1488140"/>
          </a:xfrm>
          <a:prstGeom prst="wedgeEllipseCallou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</a:rPr>
              <a:t>You will always call a </a:t>
            </a:r>
            <a:r>
              <a:rPr lang="en-US" sz="2000" b="1" dirty="0" err="1" smtClean="0">
                <a:solidFill>
                  <a:schemeClr val="tx1"/>
                </a:solidFill>
              </a:rPr>
              <a:t>mvn</a:t>
            </a:r>
            <a:r>
              <a:rPr lang="en-US" sz="2000" b="1" dirty="0" smtClean="0">
                <a:solidFill>
                  <a:schemeClr val="tx1"/>
                </a:solidFill>
              </a:rPr>
              <a:t> followed by phase</a:t>
            </a:r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3397627" y="3299007"/>
            <a:ext cx="7265894" cy="77096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</a:rPr>
              <a:t>This command executes each default lifecycle in order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3523130" y="4213405"/>
            <a:ext cx="1030941" cy="6275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validate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4728882" y="4213400"/>
            <a:ext cx="1030941" cy="62752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compile</a:t>
            </a:r>
          </a:p>
        </p:txBody>
      </p:sp>
      <p:sp>
        <p:nvSpPr>
          <p:cNvPr id="28" name="Rectangle 27"/>
          <p:cNvSpPr/>
          <p:nvPr/>
        </p:nvSpPr>
        <p:spPr>
          <a:xfrm>
            <a:off x="5934634" y="4213400"/>
            <a:ext cx="1030941" cy="62752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test</a:t>
            </a:r>
          </a:p>
        </p:txBody>
      </p:sp>
      <p:sp>
        <p:nvSpPr>
          <p:cNvPr id="30" name="Rectangle 29"/>
          <p:cNvSpPr/>
          <p:nvPr/>
        </p:nvSpPr>
        <p:spPr>
          <a:xfrm>
            <a:off x="7140386" y="4213400"/>
            <a:ext cx="1030941" cy="62752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package</a:t>
            </a:r>
          </a:p>
        </p:txBody>
      </p:sp>
      <p:sp>
        <p:nvSpPr>
          <p:cNvPr id="31" name="Rectangle 30"/>
          <p:cNvSpPr/>
          <p:nvPr/>
        </p:nvSpPr>
        <p:spPr>
          <a:xfrm>
            <a:off x="8346138" y="4213399"/>
            <a:ext cx="1030941" cy="627529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verfiy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9556374" y="4213399"/>
            <a:ext cx="1030941" cy="62752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install</a:t>
            </a:r>
          </a:p>
        </p:txBody>
      </p:sp>
      <p:sp>
        <p:nvSpPr>
          <p:cNvPr id="33" name="Rounded Rectangle 32"/>
          <p:cNvSpPr/>
          <p:nvPr/>
        </p:nvSpPr>
        <p:spPr>
          <a:xfrm>
            <a:off x="5109882" y="2214280"/>
            <a:ext cx="3191436" cy="770963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err="1">
                <a:solidFill>
                  <a:schemeClr val="tx1"/>
                </a:solidFill>
              </a:rPr>
              <a:t>m</a:t>
            </a:r>
            <a:r>
              <a:rPr lang="en-US" sz="4400" dirty="0" err="1" smtClean="0">
                <a:solidFill>
                  <a:schemeClr val="tx1"/>
                </a:solidFill>
              </a:rPr>
              <a:t>vn</a:t>
            </a:r>
            <a:r>
              <a:rPr lang="en-US" sz="4400" dirty="0" smtClean="0">
                <a:solidFill>
                  <a:schemeClr val="tx1"/>
                </a:solidFill>
              </a:rPr>
              <a:t> test</a:t>
            </a:r>
            <a:endParaRPr lang="en-US" sz="4400" dirty="0">
              <a:solidFill>
                <a:schemeClr val="tx1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 rot="16200000">
            <a:off x="-1316219" y="3134750"/>
            <a:ext cx="36780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--- COMMON PHASE ---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34606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0" grpId="0" animBg="1"/>
      <p:bldP spid="23" grpId="0" animBg="1"/>
      <p:bldP spid="26" grpId="0" animBg="1"/>
      <p:bldP spid="26" grpId="1" animBg="1"/>
      <p:bldP spid="26" grpId="2" animBg="1"/>
      <p:bldP spid="27" grpId="0" animBg="1"/>
      <p:bldP spid="27" grpId="1" animBg="1"/>
      <p:bldP spid="27" grpId="2" animBg="1"/>
      <p:bldP spid="28" grpId="0" animBg="1"/>
      <p:bldP spid="28" grpId="1" animBg="1"/>
      <p:bldP spid="28" grpId="2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33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9059" y="4591889"/>
            <a:ext cx="5181600" cy="340462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4188" y="460561"/>
            <a:ext cx="3590925" cy="15621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447" y="412936"/>
            <a:ext cx="3857625" cy="165735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43435" y="2684368"/>
            <a:ext cx="7817224" cy="71717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</a:rPr>
              <a:t>MAVEN will look for dependencies in local .m2 repository first</a:t>
            </a:r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5737411" y="4449854"/>
            <a:ext cx="788894" cy="788894"/>
          </a:xfrm>
          <a:prstGeom prst="ellipse">
            <a:avLst/>
          </a:prstGeom>
          <a:solidFill>
            <a:schemeClr val="bg1">
              <a:alpha val="0"/>
            </a:schemeClr>
          </a:solidFill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43435" y="3540916"/>
            <a:ext cx="7817224" cy="71717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</a:rPr>
              <a:t>IF artifact is not in local it downloads from remote and installs in local</a:t>
            </a:r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5369859" y="460561"/>
            <a:ext cx="914400" cy="91440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chemeClr val="tx1"/>
                </a:solidFill>
              </a:rPr>
              <a:t>OR</a:t>
            </a:r>
            <a:endParaRPr lang="en-US" sz="2800" b="1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052047" y="5994306"/>
            <a:ext cx="3109352" cy="8078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 smtClean="0">
                <a:solidFill>
                  <a:schemeClr val="tx1"/>
                </a:solidFill>
              </a:rPr>
              <a:t>LOCAL</a:t>
            </a:r>
            <a:endParaRPr lang="en-US" sz="6000" b="1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293720" y="1025480"/>
            <a:ext cx="3109352" cy="8078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 smtClean="0">
                <a:solidFill>
                  <a:schemeClr val="tx1"/>
                </a:solidFill>
              </a:rPr>
              <a:t>REMOTE</a:t>
            </a:r>
            <a:endParaRPr lang="en-US" sz="6000" b="1" dirty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8344321" y="1047891"/>
            <a:ext cx="3109352" cy="8078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 smtClean="0">
                <a:solidFill>
                  <a:schemeClr val="tx1"/>
                </a:solidFill>
              </a:rPr>
              <a:t>REMOTE</a:t>
            </a:r>
            <a:endParaRPr lang="en-US" sz="60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4942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4106" y="275479"/>
            <a:ext cx="10515600" cy="710640"/>
          </a:xfrm>
        </p:spPr>
        <p:txBody>
          <a:bodyPr/>
          <a:lstStyle/>
          <a:p>
            <a:r>
              <a:rPr lang="en-US" dirty="0" smtClean="0"/>
              <a:t>How Maven Works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106" y="1147483"/>
            <a:ext cx="3181350" cy="4482352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5934635" y="1586751"/>
            <a:ext cx="3191436" cy="770963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err="1">
                <a:solidFill>
                  <a:schemeClr val="tx1"/>
                </a:solidFill>
              </a:rPr>
              <a:t>m</a:t>
            </a:r>
            <a:r>
              <a:rPr lang="en-US" sz="4400" dirty="0" err="1" smtClean="0">
                <a:solidFill>
                  <a:schemeClr val="tx1"/>
                </a:solidFill>
              </a:rPr>
              <a:t>vn</a:t>
            </a:r>
            <a:r>
              <a:rPr lang="en-US" sz="4400" dirty="0" smtClean="0">
                <a:solidFill>
                  <a:schemeClr val="tx1"/>
                </a:solidFill>
              </a:rPr>
              <a:t> install</a:t>
            </a:r>
            <a:endParaRPr lang="en-US" sz="4400" dirty="0">
              <a:solidFill>
                <a:schemeClr val="tx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743451" y="3328988"/>
            <a:ext cx="5900737" cy="88582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</a:rPr>
              <a:t>Reads the instructions from pom.xml</a:t>
            </a:r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743451" y="4300262"/>
            <a:ext cx="5900738" cy="88582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</a:rPr>
              <a:t>Gets the dependencies from local .m2 else from remote</a:t>
            </a:r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743451" y="5271536"/>
            <a:ext cx="5900738" cy="88582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</a:rPr>
              <a:t>Runs the various phases. Creates the</a:t>
            </a:r>
            <a:r>
              <a:rPr lang="en-US" sz="2000" b="1" dirty="0">
                <a:solidFill>
                  <a:schemeClr val="tx1"/>
                </a:solidFill>
              </a:rPr>
              <a:t> target </a:t>
            </a:r>
            <a:r>
              <a:rPr lang="en-US" sz="2000" b="1" dirty="0" smtClean="0">
                <a:solidFill>
                  <a:schemeClr val="tx1"/>
                </a:solidFill>
              </a:rPr>
              <a:t>directory. </a:t>
            </a:r>
            <a:r>
              <a:rPr lang="en-US" sz="2000" b="1" dirty="0">
                <a:solidFill>
                  <a:schemeClr val="tx1"/>
                </a:solidFill>
              </a:rPr>
              <a:t>It contains all the compiled classes, JAR files </a:t>
            </a:r>
            <a:r>
              <a:rPr lang="en-US" sz="2000" b="1" dirty="0" err="1">
                <a:solidFill>
                  <a:schemeClr val="tx1"/>
                </a:solidFill>
              </a:rPr>
              <a:t>etc</a:t>
            </a:r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014413" y="4743174"/>
            <a:ext cx="1157287" cy="4429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 flipH="1">
            <a:off x="2114550" y="4793045"/>
            <a:ext cx="628650" cy="421758"/>
          </a:xfrm>
          <a:prstGeom prst="rightArrow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7455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Lets us add a plugin in </a:t>
            </a:r>
            <a:r>
              <a:rPr lang="en-US" dirty="0" err="1" smtClean="0"/>
              <a:t>pom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114426" y="2557463"/>
            <a:ext cx="5529262" cy="6858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</a:rPr>
              <a:t>maven-</a:t>
            </a:r>
            <a:r>
              <a:rPr lang="en-US" sz="3200" dirty="0" err="1" smtClean="0">
                <a:solidFill>
                  <a:schemeClr val="tx1"/>
                </a:solidFill>
              </a:rPr>
              <a:t>javadoc</a:t>
            </a:r>
            <a:r>
              <a:rPr lang="en-US" sz="3200" dirty="0" smtClean="0">
                <a:solidFill>
                  <a:schemeClr val="tx1"/>
                </a:solidFill>
              </a:rPr>
              <a:t>-plugin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114426" y="3929063"/>
            <a:ext cx="5529262" cy="6858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err="1">
                <a:solidFill>
                  <a:schemeClr val="tx1"/>
                </a:solidFill>
              </a:rPr>
              <a:t>m</a:t>
            </a:r>
            <a:r>
              <a:rPr lang="en-US" sz="3200" dirty="0" err="1" smtClean="0">
                <a:solidFill>
                  <a:schemeClr val="tx1"/>
                </a:solidFill>
              </a:rPr>
              <a:t>vn</a:t>
            </a:r>
            <a:r>
              <a:rPr lang="en-US" sz="3200" dirty="0" smtClean="0">
                <a:solidFill>
                  <a:schemeClr val="tx1"/>
                </a:solidFill>
              </a:rPr>
              <a:t> </a:t>
            </a:r>
            <a:r>
              <a:rPr lang="en-US" sz="3200" dirty="0" err="1">
                <a:solidFill>
                  <a:schemeClr val="tx1"/>
                </a:solidFill>
              </a:rPr>
              <a:t>j</a:t>
            </a:r>
            <a:r>
              <a:rPr lang="en-US" sz="3200" dirty="0" err="1" smtClean="0">
                <a:solidFill>
                  <a:schemeClr val="tx1"/>
                </a:solidFill>
              </a:rPr>
              <a:t>avadoc:aggregate</a:t>
            </a:r>
            <a:endParaRPr lang="en-US"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9127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ounded Rectangle 19"/>
          <p:cNvSpPr/>
          <p:nvPr/>
        </p:nvSpPr>
        <p:spPr>
          <a:xfrm>
            <a:off x="48983" y="870856"/>
            <a:ext cx="6409874" cy="5987143"/>
          </a:xfrm>
          <a:prstGeom prst="roundRect">
            <a:avLst/>
          </a:prstGeom>
          <a:solidFill>
            <a:schemeClr val="bg1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43" y="1117600"/>
            <a:ext cx="2104571" cy="8127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95" y="4989476"/>
            <a:ext cx="1868524" cy="1745153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1582057" y="2104571"/>
            <a:ext cx="0" cy="193040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1741714" y="2728686"/>
            <a:ext cx="1625600" cy="49348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CLONE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5046" y="4174131"/>
            <a:ext cx="783175" cy="78317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300" y="4146584"/>
            <a:ext cx="1805214" cy="902607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>
            <a:off x="3737428" y="4506685"/>
            <a:ext cx="1037772" cy="2177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5200" y="4034971"/>
            <a:ext cx="867229" cy="86722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8754" y="974951"/>
            <a:ext cx="1320120" cy="1320120"/>
          </a:xfrm>
          <a:prstGeom prst="rect">
            <a:avLst/>
          </a:prstGeom>
        </p:spPr>
      </p:pic>
      <p:cxnSp>
        <p:nvCxnSpPr>
          <p:cNvPr id="16" name="Straight Arrow Connector 15"/>
          <p:cNvCxnSpPr>
            <a:stCxn id="14" idx="0"/>
          </p:cNvCxnSpPr>
          <p:nvPr/>
        </p:nvCxnSpPr>
        <p:spPr>
          <a:xfrm flipH="1" flipV="1">
            <a:off x="5208814" y="2184401"/>
            <a:ext cx="1" cy="185057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0374" y="2295071"/>
            <a:ext cx="2354943" cy="2354943"/>
          </a:xfrm>
          <a:prstGeom prst="rect">
            <a:avLst/>
          </a:prstGeom>
        </p:spPr>
      </p:pic>
      <p:sp>
        <p:nvSpPr>
          <p:cNvPr id="21" name="Right Arrow 20"/>
          <p:cNvSpPr/>
          <p:nvPr/>
        </p:nvSpPr>
        <p:spPr>
          <a:xfrm>
            <a:off x="6691086" y="3222171"/>
            <a:ext cx="1146628" cy="951960"/>
          </a:xfrm>
          <a:prstGeom prst="rightArrow">
            <a:avLst/>
          </a:prstGeom>
          <a:solidFill>
            <a:srgbClr val="FF7C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451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9" presetClass="entr" presetSubtype="0" repeatCount="indefinite" decel="100000" fill="hold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9" grpId="0" animBg="1"/>
      <p:bldP spid="21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a user Linux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838200" y="1944914"/>
            <a:ext cx="6172199" cy="209005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err="1">
                <a:solidFill>
                  <a:schemeClr val="tx1"/>
                </a:solidFill>
              </a:rPr>
              <a:t>u</a:t>
            </a:r>
            <a:r>
              <a:rPr lang="en-US" sz="2800" b="1" dirty="0" err="1" smtClean="0">
                <a:solidFill>
                  <a:schemeClr val="tx1"/>
                </a:solidFill>
              </a:rPr>
              <a:t>seradd</a:t>
            </a:r>
            <a:r>
              <a:rPr lang="en-US" sz="2800" b="1" dirty="0" smtClean="0">
                <a:solidFill>
                  <a:schemeClr val="tx1"/>
                </a:solidFill>
              </a:rPr>
              <a:t> tommy</a:t>
            </a:r>
          </a:p>
          <a:p>
            <a:pPr algn="ctr"/>
            <a:endParaRPr lang="en-US" sz="2800" b="1" dirty="0" smtClean="0">
              <a:solidFill>
                <a:schemeClr val="tx1"/>
              </a:solidFill>
            </a:endParaRPr>
          </a:p>
          <a:p>
            <a:pPr algn="ctr"/>
            <a:r>
              <a:rPr lang="en-US" sz="2800" b="1" dirty="0" err="1">
                <a:solidFill>
                  <a:schemeClr val="tx1"/>
                </a:solidFill>
              </a:rPr>
              <a:t>p</a:t>
            </a:r>
            <a:r>
              <a:rPr lang="en-US" sz="2800" b="1" dirty="0" err="1" smtClean="0">
                <a:solidFill>
                  <a:schemeClr val="tx1"/>
                </a:solidFill>
              </a:rPr>
              <a:t>asswd</a:t>
            </a:r>
            <a:r>
              <a:rPr lang="en-US" sz="2800" b="1" dirty="0" smtClean="0">
                <a:solidFill>
                  <a:schemeClr val="tx1"/>
                </a:solidFill>
              </a:rPr>
              <a:t> tommy</a:t>
            </a:r>
            <a:endParaRPr lang="en-US" sz="2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2646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chmod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38200" y="1465943"/>
            <a:ext cx="10874829" cy="148045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 </a:t>
            </a:r>
            <a:r>
              <a:rPr lang="en-US" sz="2800" b="1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U</a:t>
            </a:r>
            <a:r>
              <a:rPr lang="en-US" sz="2800" b="1" dirty="0" smtClean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sed </a:t>
            </a:r>
            <a:r>
              <a:rPr lang="en-US" sz="2800" b="1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to set Read, Write and Execute permissions for different types of users. </a:t>
            </a:r>
          </a:p>
        </p:txBody>
      </p:sp>
      <p:sp>
        <p:nvSpPr>
          <p:cNvPr id="5" name="Rectangle 4"/>
          <p:cNvSpPr/>
          <p:nvPr/>
        </p:nvSpPr>
        <p:spPr>
          <a:xfrm>
            <a:off x="827314" y="3570514"/>
            <a:ext cx="10885715" cy="145868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chmod</a:t>
            </a:r>
            <a:r>
              <a:rPr lang="en-US" sz="2800" b="1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755 filename.txt</a:t>
            </a:r>
          </a:p>
        </p:txBody>
      </p:sp>
    </p:spTree>
    <p:extLst>
      <p:ext uri="{BB962C8B-B14F-4D97-AF65-F5344CB8AC3E}">
        <p14:creationId xmlns:p14="http://schemas.microsoft.com/office/powerpoint/2010/main" val="2485919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Callout 6"/>
          <p:cNvSpPr/>
          <p:nvPr/>
        </p:nvSpPr>
        <p:spPr>
          <a:xfrm>
            <a:off x="887506" y="-44829"/>
            <a:ext cx="3899648" cy="1936376"/>
          </a:xfrm>
          <a:prstGeom prst="wedgeEllipseCallou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chemeClr val="tx1"/>
                </a:solidFill>
              </a:rPr>
              <a:t>I Don’t like the button. Remove It!</a:t>
            </a:r>
            <a:endParaRPr lang="en-US" sz="2800" b="1" dirty="0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80" y="636494"/>
            <a:ext cx="1597398" cy="2904565"/>
          </a:xfrm>
          <a:prstGeom prst="rect">
            <a:avLst/>
          </a:prstGeom>
        </p:spPr>
      </p:pic>
      <p:sp>
        <p:nvSpPr>
          <p:cNvPr id="9" name="Oval Callout 8"/>
          <p:cNvSpPr/>
          <p:nvPr/>
        </p:nvSpPr>
        <p:spPr>
          <a:xfrm>
            <a:off x="9738030" y="636494"/>
            <a:ext cx="2438400" cy="1317808"/>
          </a:xfrm>
          <a:prstGeom prst="wedgeEllipseCallou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chemeClr val="tx1"/>
                </a:solidFill>
              </a:rPr>
              <a:t>OK </a:t>
            </a:r>
            <a:endParaRPr lang="en-US" sz="2800" b="1" dirty="0">
              <a:solidFill>
                <a:schemeClr val="tx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7123" y="2294888"/>
            <a:ext cx="8202170" cy="4563112"/>
          </a:xfrm>
          <a:prstGeom prst="rect">
            <a:avLst/>
          </a:prstGeom>
        </p:spPr>
      </p:pic>
      <p:sp>
        <p:nvSpPr>
          <p:cNvPr id="15" name="Notched Right Arrow 14"/>
          <p:cNvSpPr/>
          <p:nvPr/>
        </p:nvSpPr>
        <p:spPr>
          <a:xfrm>
            <a:off x="439281" y="3567955"/>
            <a:ext cx="1461247" cy="770965"/>
          </a:xfrm>
          <a:prstGeom prst="notched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2342" y="2088776"/>
            <a:ext cx="2009775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640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5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971" y="2568913"/>
            <a:ext cx="11161486" cy="1077687"/>
          </a:xfrm>
          <a:prstGeom prst="rect">
            <a:avLst/>
          </a:prstGeom>
        </p:spPr>
      </p:pic>
      <p:sp>
        <p:nvSpPr>
          <p:cNvPr id="28" name="Rectangle 27"/>
          <p:cNvSpPr/>
          <p:nvPr/>
        </p:nvSpPr>
        <p:spPr>
          <a:xfrm>
            <a:off x="420915" y="3134972"/>
            <a:ext cx="11379201" cy="5117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chmod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178629" y="4034972"/>
            <a:ext cx="1059542" cy="624115"/>
          </a:xfrm>
          <a:prstGeom prst="rect">
            <a:avLst/>
          </a:prstGeom>
          <a:solidFill>
            <a:srgbClr val="FFCC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USER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419601" y="4020456"/>
            <a:ext cx="1059542" cy="624115"/>
          </a:xfrm>
          <a:prstGeom prst="rect">
            <a:avLst/>
          </a:prstGeom>
          <a:solidFill>
            <a:srgbClr val="FF7C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GROUP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16862" y="4034972"/>
            <a:ext cx="587828" cy="624115"/>
          </a:xfrm>
          <a:prstGeom prst="rect">
            <a:avLst/>
          </a:prstGeom>
          <a:solidFill>
            <a:srgbClr val="FFCC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USER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230090" y="4027719"/>
            <a:ext cx="587828" cy="638394"/>
          </a:xfrm>
          <a:prstGeom prst="rect">
            <a:avLst/>
          </a:prstGeom>
          <a:solidFill>
            <a:srgbClr val="FF7C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GRP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843318" y="4027718"/>
            <a:ext cx="587828" cy="638512"/>
          </a:xfrm>
          <a:prstGeom prst="rect">
            <a:avLst/>
          </a:prstGeom>
          <a:solidFill>
            <a:srgbClr val="00CC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ALL</a:t>
            </a:r>
          </a:p>
        </p:txBody>
      </p:sp>
      <p:sp>
        <p:nvSpPr>
          <p:cNvPr id="14" name="Right Arrow 13"/>
          <p:cNvSpPr/>
          <p:nvPr/>
        </p:nvSpPr>
        <p:spPr>
          <a:xfrm rot="16200000">
            <a:off x="3563258" y="3722915"/>
            <a:ext cx="304800" cy="174171"/>
          </a:xfrm>
          <a:prstGeom prst="rightArrow">
            <a:avLst/>
          </a:prstGeom>
          <a:solidFill>
            <a:srgbClr val="FFCC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tx1"/>
              </a:solidFill>
            </a:endParaRPr>
          </a:p>
        </p:txBody>
      </p:sp>
      <p:sp>
        <p:nvSpPr>
          <p:cNvPr id="15" name="Right Arrow 14"/>
          <p:cNvSpPr/>
          <p:nvPr/>
        </p:nvSpPr>
        <p:spPr>
          <a:xfrm rot="16200000">
            <a:off x="4789712" y="3715661"/>
            <a:ext cx="304800" cy="174171"/>
          </a:xfrm>
          <a:prstGeom prst="rightArrow">
            <a:avLst/>
          </a:prstGeom>
          <a:solidFill>
            <a:srgbClr val="FF7C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tx1"/>
              </a:solidFill>
            </a:endParaRPr>
          </a:p>
        </p:txBody>
      </p:sp>
      <p:sp>
        <p:nvSpPr>
          <p:cNvPr id="16" name="Right Arrow 15"/>
          <p:cNvSpPr/>
          <p:nvPr/>
        </p:nvSpPr>
        <p:spPr>
          <a:xfrm rot="16200000">
            <a:off x="758376" y="3722915"/>
            <a:ext cx="304800" cy="174171"/>
          </a:xfrm>
          <a:prstGeom prst="rightArrow">
            <a:avLst/>
          </a:prstGeom>
          <a:solidFill>
            <a:srgbClr val="FFCC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tx1"/>
              </a:solidFill>
            </a:endParaRPr>
          </a:p>
        </p:txBody>
      </p:sp>
      <p:sp>
        <p:nvSpPr>
          <p:cNvPr id="17" name="Right Arrow 16"/>
          <p:cNvSpPr/>
          <p:nvPr/>
        </p:nvSpPr>
        <p:spPr>
          <a:xfrm rot="16200000">
            <a:off x="1371603" y="3737437"/>
            <a:ext cx="304800" cy="174171"/>
          </a:xfrm>
          <a:prstGeom prst="rightArrow">
            <a:avLst/>
          </a:prstGeom>
          <a:solidFill>
            <a:srgbClr val="FF7C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tx1"/>
              </a:solidFill>
            </a:endParaRPr>
          </a:p>
        </p:txBody>
      </p:sp>
      <p:sp>
        <p:nvSpPr>
          <p:cNvPr id="18" name="Right Arrow 17"/>
          <p:cNvSpPr/>
          <p:nvPr/>
        </p:nvSpPr>
        <p:spPr>
          <a:xfrm rot="16200000">
            <a:off x="1959430" y="3730174"/>
            <a:ext cx="304800" cy="174171"/>
          </a:xfrm>
          <a:prstGeom prst="rightArrow">
            <a:avLst/>
          </a:prstGeom>
          <a:solidFill>
            <a:srgbClr val="00CC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>
              <a:solidFill>
                <a:schemeClr val="tx1"/>
              </a:solidFill>
            </a:endParaRPr>
          </a:p>
        </p:txBody>
      </p:sp>
      <p:sp>
        <p:nvSpPr>
          <p:cNvPr id="19" name="Oval 18"/>
          <p:cNvSpPr/>
          <p:nvPr/>
        </p:nvSpPr>
        <p:spPr>
          <a:xfrm>
            <a:off x="616862" y="3164130"/>
            <a:ext cx="613228" cy="464457"/>
          </a:xfrm>
          <a:prstGeom prst="ellipse">
            <a:avLst/>
          </a:prstGeom>
          <a:solidFill>
            <a:schemeClr val="bg1">
              <a:alpha val="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1230090" y="3156869"/>
            <a:ext cx="613228" cy="464457"/>
          </a:xfrm>
          <a:prstGeom prst="ellipse">
            <a:avLst/>
          </a:prstGeom>
          <a:solidFill>
            <a:schemeClr val="bg1">
              <a:alpha val="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1799779" y="3156869"/>
            <a:ext cx="613228" cy="464457"/>
          </a:xfrm>
          <a:prstGeom prst="ellipse">
            <a:avLst/>
          </a:prstGeom>
          <a:solidFill>
            <a:schemeClr val="bg1">
              <a:alpha val="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3102429" y="3164129"/>
            <a:ext cx="1135741" cy="464457"/>
          </a:xfrm>
          <a:prstGeom prst="ellipse">
            <a:avLst/>
          </a:prstGeom>
          <a:solidFill>
            <a:schemeClr val="bg1">
              <a:alpha val="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4321628" y="3156869"/>
            <a:ext cx="1135741" cy="464457"/>
          </a:xfrm>
          <a:prstGeom prst="ellipse">
            <a:avLst/>
          </a:prstGeom>
          <a:solidFill>
            <a:schemeClr val="bg1">
              <a:alpha val="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671" y="1653496"/>
            <a:ext cx="11148785" cy="842846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616863" y="4847541"/>
            <a:ext cx="1734452" cy="413887"/>
          </a:xfrm>
          <a:prstGeom prst="rect">
            <a:avLst/>
          </a:prstGeom>
          <a:solidFill>
            <a:srgbClr val="FFC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PERMISSIONS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27" name="Oval 26"/>
          <p:cNvSpPr/>
          <p:nvPr/>
        </p:nvSpPr>
        <p:spPr>
          <a:xfrm>
            <a:off x="5548083" y="2543391"/>
            <a:ext cx="4034974" cy="751352"/>
          </a:xfrm>
          <a:prstGeom prst="ellipse">
            <a:avLst/>
          </a:prstGeom>
          <a:solidFill>
            <a:schemeClr val="bg1">
              <a:alpha val="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289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19" grpId="1" animBg="1"/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  <p:bldP spid="24" grpId="0" animBg="1"/>
      <p:bldP spid="24" grpId="1" animBg="1"/>
      <p:bldP spid="26" grpId="0" animBg="1"/>
      <p:bldP spid="27" grpId="0" animBg="1"/>
      <p:bldP spid="27" grpId="1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chmod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53142" y="2452913"/>
            <a:ext cx="10885715" cy="239485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chmod</a:t>
            </a:r>
            <a:r>
              <a:rPr lang="en-US" sz="2800" b="1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755 filename.txt</a:t>
            </a:r>
          </a:p>
        </p:txBody>
      </p:sp>
    </p:spTree>
    <p:extLst>
      <p:ext uri="{BB962C8B-B14F-4D97-AF65-F5344CB8AC3E}">
        <p14:creationId xmlns:p14="http://schemas.microsoft.com/office/powerpoint/2010/main" val="1488215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858" y="1465943"/>
            <a:ext cx="10058400" cy="478623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12132"/>
          </a:xfrm>
        </p:spPr>
        <p:txBody>
          <a:bodyPr/>
          <a:lstStyle/>
          <a:p>
            <a:r>
              <a:rPr lang="en-US" dirty="0" smtClean="0"/>
              <a:t>Computer understands only 0’s and 1’s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5435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862" y="2165577"/>
            <a:ext cx="9436099" cy="175713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830" y="3680505"/>
            <a:ext cx="9436099" cy="139609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2863" y="144462"/>
            <a:ext cx="8982075" cy="18954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0786" y="794201"/>
            <a:ext cx="577729" cy="71528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34198" y="794201"/>
            <a:ext cx="442329" cy="60529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0537372" y="3899240"/>
            <a:ext cx="1248228" cy="1142774"/>
          </a:xfrm>
          <a:prstGeom prst="rect">
            <a:avLst/>
          </a:prstGeom>
          <a:solidFill>
            <a:srgbClr val="FFC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 smtClean="0">
                <a:solidFill>
                  <a:schemeClr val="tx1"/>
                </a:solidFill>
              </a:rPr>
              <a:t>1</a:t>
            </a:r>
            <a:endParaRPr lang="en-US" sz="5400" dirty="0">
              <a:solidFill>
                <a:schemeClr val="tx1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7375" y="3789816"/>
            <a:ext cx="9391650" cy="1247775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0537372" y="3952874"/>
            <a:ext cx="1248228" cy="1142774"/>
          </a:xfrm>
          <a:prstGeom prst="rect">
            <a:avLst/>
          </a:prstGeom>
          <a:solidFill>
            <a:srgbClr val="FFC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 smtClean="0">
                <a:solidFill>
                  <a:schemeClr val="tx1"/>
                </a:solidFill>
              </a:rPr>
              <a:t>42</a:t>
            </a:r>
            <a:endParaRPr lang="en-US" sz="5400" dirty="0">
              <a:solidFill>
                <a:schemeClr val="tx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9827" y="3828823"/>
            <a:ext cx="9391650" cy="1266825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10537372" y="3894817"/>
            <a:ext cx="1248228" cy="1142774"/>
          </a:xfrm>
          <a:prstGeom prst="rect">
            <a:avLst/>
          </a:prstGeom>
          <a:solidFill>
            <a:srgbClr val="FFC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>
                <a:solidFill>
                  <a:schemeClr val="tx1"/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310118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3" grpId="0" animBg="1"/>
      <p:bldP spid="13" grpId="1" animBg="1"/>
      <p:bldP spid="15" grpId="0" animBg="1"/>
      <p:bldP spid="15" grpId="1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chmod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859314"/>
            <a:ext cx="9844314" cy="3137666"/>
          </a:xfrm>
          <a:prstGeom prst="rect">
            <a:avLst/>
          </a:prstGeom>
        </p:spPr>
      </p:pic>
      <p:sp>
        <p:nvSpPr>
          <p:cNvPr id="29" name="Rectangle 28"/>
          <p:cNvSpPr/>
          <p:nvPr/>
        </p:nvSpPr>
        <p:spPr>
          <a:xfrm>
            <a:off x="838200" y="1393372"/>
            <a:ext cx="10874829" cy="123371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chmod</a:t>
            </a:r>
            <a:r>
              <a:rPr lang="en-US" sz="2800" b="1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800" b="1" dirty="0" smtClean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0750 </a:t>
            </a:r>
            <a:r>
              <a:rPr lang="en-US" sz="2800" b="1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filename.txt</a:t>
            </a:r>
          </a:p>
        </p:txBody>
      </p:sp>
    </p:spTree>
    <p:extLst>
      <p:ext uri="{BB962C8B-B14F-4D97-AF65-F5344CB8AC3E}">
        <p14:creationId xmlns:p14="http://schemas.microsoft.com/office/powerpoint/2010/main" val="3104153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140" y="585559"/>
            <a:ext cx="10206718" cy="101101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139" y="1988683"/>
            <a:ext cx="10206719" cy="103028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37887" y="4833485"/>
            <a:ext cx="3679370" cy="624115"/>
          </a:xfrm>
          <a:prstGeom prst="rect">
            <a:avLst/>
          </a:prstGeom>
          <a:solidFill>
            <a:srgbClr val="FF7C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Here it shows d means directory </a:t>
            </a:r>
            <a:endParaRPr lang="en-US" b="1" dirty="0">
              <a:solidFill>
                <a:schemeClr val="tx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622" y="3505423"/>
            <a:ext cx="11395752" cy="1165913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 rot="16200000">
            <a:off x="261255" y="4584251"/>
            <a:ext cx="304800" cy="174171"/>
          </a:xfrm>
          <a:prstGeom prst="rightArrow">
            <a:avLst/>
          </a:prstGeom>
          <a:solidFill>
            <a:srgbClr val="FF7C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6741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7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140" y="585559"/>
            <a:ext cx="10206718" cy="101101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139" y="1988683"/>
            <a:ext cx="10206719" cy="103028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259" y="3411084"/>
            <a:ext cx="11698514" cy="1238250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 rot="16200000">
            <a:off x="261255" y="4584251"/>
            <a:ext cx="304800" cy="174171"/>
          </a:xfrm>
          <a:prstGeom prst="rightArrow">
            <a:avLst/>
          </a:prstGeom>
          <a:solidFill>
            <a:srgbClr val="FF7C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37887" y="4833485"/>
            <a:ext cx="3679370" cy="624115"/>
          </a:xfrm>
          <a:prstGeom prst="rect">
            <a:avLst/>
          </a:prstGeom>
          <a:solidFill>
            <a:srgbClr val="FF7C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Here it shows l means </a:t>
            </a:r>
            <a:r>
              <a:rPr lang="en-US" b="1" dirty="0" err="1" smtClean="0">
                <a:solidFill>
                  <a:schemeClr val="tx1"/>
                </a:solidFill>
              </a:rPr>
              <a:t>sym</a:t>
            </a:r>
            <a:r>
              <a:rPr lang="en-US" b="1" dirty="0" smtClean="0">
                <a:solidFill>
                  <a:schemeClr val="tx1"/>
                </a:solidFill>
              </a:rPr>
              <a:t> link 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200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Chown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971" y="2568913"/>
            <a:ext cx="11161486" cy="107768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178629" y="4034972"/>
            <a:ext cx="1059542" cy="624115"/>
          </a:xfrm>
          <a:prstGeom prst="rect">
            <a:avLst/>
          </a:prstGeom>
          <a:solidFill>
            <a:srgbClr val="FFCC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USER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419601" y="4020456"/>
            <a:ext cx="1059542" cy="624115"/>
          </a:xfrm>
          <a:prstGeom prst="rect">
            <a:avLst/>
          </a:prstGeom>
          <a:solidFill>
            <a:srgbClr val="FF7C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GROUP</a:t>
            </a:r>
          </a:p>
        </p:txBody>
      </p:sp>
      <p:sp>
        <p:nvSpPr>
          <p:cNvPr id="9" name="Rectangle 8"/>
          <p:cNvSpPr/>
          <p:nvPr/>
        </p:nvSpPr>
        <p:spPr>
          <a:xfrm>
            <a:off x="616862" y="4034972"/>
            <a:ext cx="587828" cy="624115"/>
          </a:xfrm>
          <a:prstGeom prst="rect">
            <a:avLst/>
          </a:prstGeom>
          <a:solidFill>
            <a:srgbClr val="FFCC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USER</a:t>
            </a:r>
          </a:p>
        </p:txBody>
      </p:sp>
      <p:sp>
        <p:nvSpPr>
          <p:cNvPr id="10" name="Rectangle 9"/>
          <p:cNvSpPr/>
          <p:nvPr/>
        </p:nvSpPr>
        <p:spPr>
          <a:xfrm>
            <a:off x="1230090" y="4027719"/>
            <a:ext cx="587828" cy="638394"/>
          </a:xfrm>
          <a:prstGeom prst="rect">
            <a:avLst/>
          </a:prstGeom>
          <a:solidFill>
            <a:srgbClr val="FF7C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GRP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843318" y="4027718"/>
            <a:ext cx="587828" cy="638512"/>
          </a:xfrm>
          <a:prstGeom prst="rect">
            <a:avLst/>
          </a:prstGeom>
          <a:solidFill>
            <a:srgbClr val="00CC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ALL</a:t>
            </a:r>
          </a:p>
        </p:txBody>
      </p:sp>
      <p:sp>
        <p:nvSpPr>
          <p:cNvPr id="12" name="Right Arrow 11"/>
          <p:cNvSpPr/>
          <p:nvPr/>
        </p:nvSpPr>
        <p:spPr>
          <a:xfrm rot="16200000">
            <a:off x="3563258" y="3722915"/>
            <a:ext cx="304800" cy="174171"/>
          </a:xfrm>
          <a:prstGeom prst="rightArrow">
            <a:avLst/>
          </a:prstGeom>
          <a:solidFill>
            <a:srgbClr val="FFCC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tx1"/>
              </a:solidFill>
            </a:endParaRPr>
          </a:p>
        </p:txBody>
      </p:sp>
      <p:sp>
        <p:nvSpPr>
          <p:cNvPr id="13" name="Right Arrow 12"/>
          <p:cNvSpPr/>
          <p:nvPr/>
        </p:nvSpPr>
        <p:spPr>
          <a:xfrm rot="16200000">
            <a:off x="4789712" y="3715661"/>
            <a:ext cx="304800" cy="174171"/>
          </a:xfrm>
          <a:prstGeom prst="rightArrow">
            <a:avLst/>
          </a:prstGeom>
          <a:solidFill>
            <a:srgbClr val="FF7C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tx1"/>
              </a:solidFill>
            </a:endParaRPr>
          </a:p>
        </p:txBody>
      </p:sp>
      <p:sp>
        <p:nvSpPr>
          <p:cNvPr id="14" name="Right Arrow 13"/>
          <p:cNvSpPr/>
          <p:nvPr/>
        </p:nvSpPr>
        <p:spPr>
          <a:xfrm rot="16200000">
            <a:off x="758376" y="3722915"/>
            <a:ext cx="304800" cy="174171"/>
          </a:xfrm>
          <a:prstGeom prst="rightArrow">
            <a:avLst/>
          </a:prstGeom>
          <a:solidFill>
            <a:srgbClr val="FFCC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tx1"/>
              </a:solidFill>
            </a:endParaRPr>
          </a:p>
        </p:txBody>
      </p:sp>
      <p:sp>
        <p:nvSpPr>
          <p:cNvPr id="15" name="Right Arrow 14"/>
          <p:cNvSpPr/>
          <p:nvPr/>
        </p:nvSpPr>
        <p:spPr>
          <a:xfrm rot="16200000">
            <a:off x="1371603" y="3737437"/>
            <a:ext cx="304800" cy="174171"/>
          </a:xfrm>
          <a:prstGeom prst="rightArrow">
            <a:avLst/>
          </a:prstGeom>
          <a:solidFill>
            <a:srgbClr val="FF7C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tx1"/>
              </a:solidFill>
            </a:endParaRPr>
          </a:p>
        </p:txBody>
      </p:sp>
      <p:sp>
        <p:nvSpPr>
          <p:cNvPr id="16" name="Right Arrow 15"/>
          <p:cNvSpPr/>
          <p:nvPr/>
        </p:nvSpPr>
        <p:spPr>
          <a:xfrm rot="16200000">
            <a:off x="1959430" y="3730174"/>
            <a:ext cx="304800" cy="174171"/>
          </a:xfrm>
          <a:prstGeom prst="rightArrow">
            <a:avLst/>
          </a:prstGeom>
          <a:solidFill>
            <a:srgbClr val="00CC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>
              <a:solidFill>
                <a:schemeClr val="tx1"/>
              </a:solidFill>
            </a:endParaRPr>
          </a:p>
        </p:txBody>
      </p:sp>
      <p:sp>
        <p:nvSpPr>
          <p:cNvPr id="20" name="Oval 19"/>
          <p:cNvSpPr/>
          <p:nvPr/>
        </p:nvSpPr>
        <p:spPr>
          <a:xfrm>
            <a:off x="3102429" y="3164129"/>
            <a:ext cx="1135741" cy="464457"/>
          </a:xfrm>
          <a:prstGeom prst="ellipse">
            <a:avLst/>
          </a:prstGeom>
          <a:solidFill>
            <a:schemeClr val="bg1">
              <a:alpha val="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4321628" y="3156869"/>
            <a:ext cx="1135741" cy="464457"/>
          </a:xfrm>
          <a:prstGeom prst="ellipse">
            <a:avLst/>
          </a:prstGeom>
          <a:solidFill>
            <a:schemeClr val="bg1">
              <a:alpha val="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671" y="1653496"/>
            <a:ext cx="11148785" cy="842846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616863" y="4847541"/>
            <a:ext cx="1734452" cy="413887"/>
          </a:xfrm>
          <a:prstGeom prst="rect">
            <a:avLst/>
          </a:prstGeom>
          <a:solidFill>
            <a:srgbClr val="FFC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PERMISSIONS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3802744" y="4847541"/>
            <a:ext cx="4630056" cy="1175888"/>
          </a:xfrm>
          <a:prstGeom prst="rect">
            <a:avLst/>
          </a:prstGeom>
          <a:solidFill>
            <a:srgbClr val="CCE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err="1">
                <a:solidFill>
                  <a:schemeClr val="tx1"/>
                </a:solidFill>
              </a:rPr>
              <a:t>chown</a:t>
            </a:r>
            <a:r>
              <a:rPr lang="en-US" sz="3600" b="1" dirty="0">
                <a:solidFill>
                  <a:schemeClr val="tx1"/>
                </a:solidFill>
              </a:rPr>
              <a:t> </a:t>
            </a:r>
            <a:r>
              <a:rPr lang="en-US" sz="3600" b="1" dirty="0" err="1" smtClean="0">
                <a:solidFill>
                  <a:schemeClr val="tx1"/>
                </a:solidFill>
              </a:rPr>
              <a:t>centos:tommy</a:t>
            </a:r>
            <a:endParaRPr lang="en-US" sz="3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4303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4796119" y="1770530"/>
            <a:ext cx="7324165" cy="231289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212529"/>
                </a:solidFill>
                <a:latin typeface="lato"/>
              </a:rPr>
              <a:t>The leading open source automation server</a:t>
            </a:r>
            <a:endParaRPr lang="en-US" sz="36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02023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530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918447" y="1775012"/>
            <a:ext cx="7978589" cy="3048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chemeClr val="tx1"/>
                </a:solidFill>
              </a:rPr>
              <a:t>INSTALLATION &amp; SETUP</a:t>
            </a:r>
            <a:endParaRPr lang="en-US" sz="4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4954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loud 3"/>
          <p:cNvSpPr/>
          <p:nvPr/>
        </p:nvSpPr>
        <p:spPr>
          <a:xfrm>
            <a:off x="268941" y="286871"/>
            <a:ext cx="4715436" cy="2097742"/>
          </a:xfrm>
          <a:prstGeom prst="cloud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>
                <a:solidFill>
                  <a:schemeClr val="tx1"/>
                </a:solidFill>
              </a:rPr>
              <a:t>THE DEVELOPER GETS TO WORK AGAIN</a:t>
            </a:r>
            <a:endParaRPr lang="en-US" sz="3200" b="1" dirty="0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941" y="2864831"/>
            <a:ext cx="4715436" cy="374603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3312" y="3966883"/>
            <a:ext cx="2737150" cy="1541928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9108137" y="1246097"/>
            <a:ext cx="2545975" cy="2737503"/>
            <a:chOff x="8928847" y="1335742"/>
            <a:chExt cx="2545975" cy="2737503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28847" y="1335742"/>
              <a:ext cx="2438400" cy="2438400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9036422" y="3550025"/>
              <a:ext cx="24384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 smtClean="0"/>
                <a:t>WAR PACKAGE</a:t>
              </a:r>
              <a:endParaRPr lang="en-US" sz="2800" b="1" dirty="0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4984377" y="5536617"/>
            <a:ext cx="3691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MAKES CODE CHANGES</a:t>
            </a:r>
          </a:p>
        </p:txBody>
      </p:sp>
    </p:spTree>
    <p:extLst>
      <p:ext uri="{BB962C8B-B14F-4D97-AF65-F5344CB8AC3E}">
        <p14:creationId xmlns:p14="http://schemas.microsoft.com/office/powerpoint/2010/main" val="4246930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7.40741E-7 L 0.16224 -7.40741E-7 C 0.23489 -7.40741E-7 0.32448 -0.09468 0.32448 -0.17153 L 0.32448 -0.34305 " pathEditMode="relative" rAng="0" ptsTypes="AAAA">
                                      <p:cBhvr>
                                        <p:cTn id="13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224" y="-17153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2"/>
                                            </p:cond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9400" y="1784342"/>
            <a:ext cx="3033486" cy="303348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8684" y="2032000"/>
            <a:ext cx="2538171" cy="2538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838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8142" y="1784342"/>
            <a:ext cx="3033486" cy="3033486"/>
          </a:xfrm>
          <a:prstGeom prst="rect">
            <a:avLst/>
          </a:prstGeom>
        </p:spPr>
      </p:pic>
      <p:pic>
        <p:nvPicPr>
          <p:cNvPr id="12290" name="Picture 2" descr="R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489" y="1784342"/>
            <a:ext cx="5699984" cy="3523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2304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JENKINS SLAVE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683657" y="3323771"/>
            <a:ext cx="3193143" cy="1625600"/>
          </a:xfrm>
          <a:prstGeom prst="rect">
            <a:avLst/>
          </a:prstGeom>
          <a:solidFill>
            <a:srgbClr val="FFFF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</a:rPr>
              <a:t>JENKINS MASTER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5595256" y="2002857"/>
            <a:ext cx="754743" cy="566058"/>
          </a:xfrm>
          <a:prstGeom prst="roundRect">
            <a:avLst/>
          </a:prstGeom>
          <a:solidFill>
            <a:srgbClr val="FF7C8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JOB1</a:t>
            </a:r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6487884" y="2224200"/>
            <a:ext cx="754743" cy="566058"/>
          </a:xfrm>
          <a:prstGeom prst="roundRect">
            <a:avLst/>
          </a:prstGeom>
          <a:solidFill>
            <a:srgbClr val="00CC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JOB2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7380512" y="2039029"/>
            <a:ext cx="754743" cy="566058"/>
          </a:xfrm>
          <a:prstGeom prst="roundRect">
            <a:avLst/>
          </a:prstGeom>
          <a:solidFill>
            <a:srgbClr val="FF99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JOB3</a:t>
            </a:r>
            <a:endParaRPr lang="en-US" dirty="0"/>
          </a:p>
        </p:txBody>
      </p:sp>
      <p:sp>
        <p:nvSpPr>
          <p:cNvPr id="12" name="Rounded Rectangle 11"/>
          <p:cNvSpPr/>
          <p:nvPr/>
        </p:nvSpPr>
        <p:spPr>
          <a:xfrm>
            <a:off x="8273140" y="2198573"/>
            <a:ext cx="754743" cy="566058"/>
          </a:xfrm>
          <a:prstGeom prst="round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JOB4</a:t>
            </a:r>
            <a:endParaRPr lang="en-US" dirty="0"/>
          </a:p>
        </p:txBody>
      </p:sp>
      <p:sp>
        <p:nvSpPr>
          <p:cNvPr id="13" name="Rounded Rectangle 12"/>
          <p:cNvSpPr/>
          <p:nvPr/>
        </p:nvSpPr>
        <p:spPr>
          <a:xfrm>
            <a:off x="9165768" y="2039029"/>
            <a:ext cx="754743" cy="566058"/>
          </a:xfrm>
          <a:prstGeom prst="roundRect">
            <a:avLst/>
          </a:prstGeom>
          <a:solidFill>
            <a:srgbClr val="99FF3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JOB5</a:t>
            </a:r>
            <a:endParaRPr lang="en-US" dirty="0"/>
          </a:p>
        </p:txBody>
      </p:sp>
      <p:sp>
        <p:nvSpPr>
          <p:cNvPr id="14" name="Rounded Rectangle 13"/>
          <p:cNvSpPr/>
          <p:nvPr/>
        </p:nvSpPr>
        <p:spPr>
          <a:xfrm>
            <a:off x="2249714" y="5196114"/>
            <a:ext cx="2061028" cy="1103086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TOO MUCH LOAD FOR ME TO HANDLE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7277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3.33333E-6 L -0.31718 0.33334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859" y="166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7.40741E-7 L -0.3832 0.17407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167" y="870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4.07407E-6 L -0.37318 0.19907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659" y="99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4.44444E-6 L -0.43568 0.30902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784" y="1544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4.07407E-6 L -0.42669 0.20115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341" y="100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JENKINS SLAVE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683657" y="3323771"/>
            <a:ext cx="3193143" cy="1625600"/>
          </a:xfrm>
          <a:prstGeom prst="rect">
            <a:avLst/>
          </a:prstGeom>
          <a:solidFill>
            <a:srgbClr val="FFFF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</a:rPr>
              <a:t>JENKINS MASTER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5595256" y="2002857"/>
            <a:ext cx="754743" cy="566058"/>
          </a:xfrm>
          <a:prstGeom prst="roundRect">
            <a:avLst/>
          </a:prstGeom>
          <a:solidFill>
            <a:srgbClr val="FF7C8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JOB1</a:t>
            </a:r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6487884" y="2224200"/>
            <a:ext cx="754743" cy="566058"/>
          </a:xfrm>
          <a:prstGeom prst="roundRect">
            <a:avLst/>
          </a:prstGeom>
          <a:solidFill>
            <a:srgbClr val="00CC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JOB2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7380512" y="2039029"/>
            <a:ext cx="754743" cy="566058"/>
          </a:xfrm>
          <a:prstGeom prst="roundRect">
            <a:avLst/>
          </a:prstGeom>
          <a:solidFill>
            <a:srgbClr val="FF99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JOB3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6487884" y="3323771"/>
            <a:ext cx="3193143" cy="1625600"/>
          </a:xfrm>
          <a:prstGeom prst="rect">
            <a:avLst/>
          </a:prstGeom>
          <a:solidFill>
            <a:srgbClr val="FFFF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smtClean="0">
                <a:solidFill>
                  <a:schemeClr val="tx1"/>
                </a:solidFill>
              </a:rPr>
              <a:t>JENKINS SLAVE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2249714" y="5196114"/>
            <a:ext cx="2061028" cy="1103086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LET ME SHARE LOAD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8273140" y="2198573"/>
            <a:ext cx="754743" cy="566058"/>
          </a:xfrm>
          <a:prstGeom prst="round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JOB4</a:t>
            </a:r>
            <a:endParaRPr lang="en-US" dirty="0"/>
          </a:p>
        </p:txBody>
      </p:sp>
      <p:sp>
        <p:nvSpPr>
          <p:cNvPr id="13" name="Rounded Rectangle 12"/>
          <p:cNvSpPr/>
          <p:nvPr/>
        </p:nvSpPr>
        <p:spPr>
          <a:xfrm>
            <a:off x="9165768" y="2039029"/>
            <a:ext cx="754743" cy="566058"/>
          </a:xfrm>
          <a:prstGeom prst="roundRect">
            <a:avLst/>
          </a:prstGeom>
          <a:solidFill>
            <a:srgbClr val="99FF3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JOB5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9968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3.33333E-6 L -0.31718 0.33334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859" y="166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7.40741E-7 L -0.3832 0.17407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167" y="870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4.07407E-6 L -0.37318 0.19907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659" y="99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4.44444E-6 L -0.12969 0.30694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484" y="153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4.07407E-6 L -0.03086 0.20115 " pathEditMode="relative" rAng="0" ptsTypes="AA">
                                      <p:cBhvr>
                                        <p:cTn id="42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49" y="100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10" grpId="0" animBg="1"/>
      <p:bldP spid="10" grpId="1" animBg="1"/>
      <p:bldP spid="11" grpId="0" animBg="1"/>
      <p:bldP spid="11" grpId="1" animBg="1"/>
      <p:bldP spid="9" grpId="0" animBg="1"/>
      <p:bldP spid="3" grpId="0" animBg="1"/>
      <p:bldP spid="12" grpId="0" animBg="1"/>
      <p:bldP spid="12" grpId="1" animBg="1"/>
      <p:bldP spid="13" grpId="0" animBg="1"/>
      <p:bldP spid="13" grpId="1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Jenkins Plugins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50519"/>
            <a:ext cx="3907971" cy="98136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800" y="3394917"/>
            <a:ext cx="3095171" cy="2336419"/>
          </a:xfrm>
          <a:prstGeom prst="rect">
            <a:avLst/>
          </a:prstGeom>
        </p:spPr>
      </p:pic>
      <p:pic>
        <p:nvPicPr>
          <p:cNvPr id="15362" name="Picture 2" descr="Image result for jenkins dsl plugi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7850" y="4392392"/>
            <a:ext cx="3763283" cy="1542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9513" y="440498"/>
            <a:ext cx="4227059" cy="115168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7106" y="3133857"/>
            <a:ext cx="2454047" cy="171880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8822" y="1958106"/>
            <a:ext cx="2341338" cy="2068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158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456" y="878113"/>
            <a:ext cx="3033486" cy="303348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2512" y="1108690"/>
            <a:ext cx="5471885" cy="257233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612572" y="4274456"/>
            <a:ext cx="7010400" cy="170543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err="1"/>
              <a:t>g</a:t>
            </a:r>
            <a:r>
              <a:rPr lang="en-US" sz="4400" dirty="0" err="1" smtClean="0"/>
              <a:t>it</a:t>
            </a:r>
            <a:r>
              <a:rPr lang="en-US" sz="4400" dirty="0" smtClean="0"/>
              <a:t> clone using </a:t>
            </a:r>
            <a:r>
              <a:rPr lang="en-US" sz="4400" dirty="0" err="1" smtClean="0"/>
              <a:t>jenkins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339666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770" y="0"/>
            <a:ext cx="3033486" cy="303348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5479" y="745010"/>
            <a:ext cx="2801258" cy="154346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9162" y="-14133"/>
            <a:ext cx="3047619" cy="304761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612571" y="2866570"/>
            <a:ext cx="7010400" cy="58840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err="1"/>
              <a:t>g</a:t>
            </a:r>
            <a:r>
              <a:rPr lang="en-US" sz="4400" dirty="0" err="1" smtClean="0"/>
              <a:t>it</a:t>
            </a:r>
            <a:r>
              <a:rPr lang="en-US" sz="4400" dirty="0" smtClean="0"/>
              <a:t> clone using </a:t>
            </a:r>
            <a:r>
              <a:rPr lang="en-US" sz="4400" dirty="0" err="1" smtClean="0"/>
              <a:t>jenkins</a:t>
            </a:r>
            <a:endParaRPr lang="en-US" sz="4400" dirty="0"/>
          </a:p>
        </p:txBody>
      </p:sp>
      <p:sp>
        <p:nvSpPr>
          <p:cNvPr id="7" name="Rectangle 6"/>
          <p:cNvSpPr/>
          <p:nvPr/>
        </p:nvSpPr>
        <p:spPr>
          <a:xfrm>
            <a:off x="2612571" y="4382741"/>
            <a:ext cx="7010400" cy="58840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err="1" smtClean="0"/>
              <a:t>mvn</a:t>
            </a:r>
            <a:r>
              <a:rPr lang="en-US" sz="4400" dirty="0" smtClean="0"/>
              <a:t> install </a:t>
            </a:r>
            <a:endParaRPr lang="en-US" sz="4400" dirty="0"/>
          </a:p>
        </p:txBody>
      </p:sp>
      <p:sp>
        <p:nvSpPr>
          <p:cNvPr id="8" name="Rectangle 7"/>
          <p:cNvSpPr/>
          <p:nvPr/>
        </p:nvSpPr>
        <p:spPr>
          <a:xfrm>
            <a:off x="2612571" y="3611580"/>
            <a:ext cx="7010400" cy="61455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err="1" smtClean="0"/>
              <a:t>mvn</a:t>
            </a:r>
            <a:r>
              <a:rPr lang="en-US" sz="4400" dirty="0" smtClean="0"/>
              <a:t> test </a:t>
            </a:r>
            <a:endParaRPr lang="en-US" sz="4400" dirty="0"/>
          </a:p>
        </p:txBody>
      </p:sp>
      <p:sp>
        <p:nvSpPr>
          <p:cNvPr id="9" name="Rectangle 8"/>
          <p:cNvSpPr/>
          <p:nvPr/>
        </p:nvSpPr>
        <p:spPr>
          <a:xfrm>
            <a:off x="2612571" y="5127751"/>
            <a:ext cx="7010400" cy="58840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err="1" smtClean="0"/>
              <a:t>mvn</a:t>
            </a:r>
            <a:r>
              <a:rPr lang="en-US" sz="4400" dirty="0" smtClean="0"/>
              <a:t> deploy 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3470918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Jenkins DSL Plugin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164114" y="2786743"/>
            <a:ext cx="5617029" cy="85634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SEED JOB</a:t>
            </a:r>
            <a:endParaRPr lang="en-US" sz="2800" dirty="0"/>
          </a:p>
        </p:txBody>
      </p:sp>
      <p:sp>
        <p:nvSpPr>
          <p:cNvPr id="6" name="Rectangle 5"/>
          <p:cNvSpPr/>
          <p:nvPr/>
        </p:nvSpPr>
        <p:spPr>
          <a:xfrm>
            <a:off x="3164114" y="3882798"/>
            <a:ext cx="5617029" cy="85634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CREATE JOBS FROM SEED JOB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597751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Jenkins Pipeline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3025" y="3000395"/>
            <a:ext cx="7791865" cy="2679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900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95739" y="2425148"/>
            <a:ext cx="1101255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pipeline {</a:t>
            </a:r>
          </a:p>
          <a:p>
            <a:r>
              <a:rPr lang="en-US" sz="4800" dirty="0"/>
              <a:t>    /* insert Declarative Pipeline here */</a:t>
            </a:r>
          </a:p>
          <a:p>
            <a:r>
              <a:rPr lang="en-US" sz="48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508426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968" y="135603"/>
            <a:ext cx="1581150" cy="3810000"/>
          </a:xfrm>
          <a:prstGeom prst="rect">
            <a:avLst/>
          </a:prstGeom>
        </p:spPr>
      </p:pic>
      <p:sp>
        <p:nvSpPr>
          <p:cNvPr id="10" name="Oval Callout 9"/>
          <p:cNvSpPr/>
          <p:nvPr/>
        </p:nvSpPr>
        <p:spPr>
          <a:xfrm>
            <a:off x="1541929" y="22328"/>
            <a:ext cx="8193741" cy="1980781"/>
          </a:xfrm>
          <a:prstGeom prst="wedgeEllipseCallou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chemeClr val="tx1"/>
                </a:solidFill>
              </a:rPr>
              <a:t>I THOUGHT ABOUT IT I THINK IT IS BETTER WE HAVE THE </a:t>
            </a:r>
          </a:p>
          <a:p>
            <a:pPr algn="ctr"/>
            <a:r>
              <a:rPr lang="en-US" sz="2800" b="1" dirty="0" smtClean="0">
                <a:solidFill>
                  <a:schemeClr val="tx1"/>
                </a:solidFill>
              </a:rPr>
              <a:t>“VOTE NOW”</a:t>
            </a:r>
          </a:p>
          <a:p>
            <a:pPr algn="ctr"/>
            <a:r>
              <a:rPr lang="en-US" sz="2800" b="1" dirty="0" smtClean="0">
                <a:solidFill>
                  <a:schemeClr val="tx1"/>
                </a:solidFill>
              </a:rPr>
              <a:t>BUTTON</a:t>
            </a:r>
            <a:endParaRPr lang="en-US" sz="2800" b="1" dirty="0">
              <a:solidFill>
                <a:schemeClr val="tx1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8495" y="2293680"/>
            <a:ext cx="8337176" cy="456432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5670" y="2293680"/>
            <a:ext cx="2456330" cy="4564320"/>
          </a:xfrm>
          <a:prstGeom prst="rect">
            <a:avLst/>
          </a:prstGeom>
        </p:spPr>
      </p:pic>
      <p:sp>
        <p:nvSpPr>
          <p:cNvPr id="12" name="Oval Callout 11"/>
          <p:cNvSpPr/>
          <p:nvPr/>
        </p:nvSpPr>
        <p:spPr>
          <a:xfrm>
            <a:off x="10399057" y="1197964"/>
            <a:ext cx="1721224" cy="1251709"/>
          </a:xfrm>
          <a:prstGeom prst="wedgeEllipseCallou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chemeClr val="tx1"/>
                </a:solidFill>
              </a:rPr>
              <a:t>OK</a:t>
            </a:r>
            <a:endParaRPr lang="en-US" sz="2800" b="1" dirty="0">
              <a:solidFill>
                <a:schemeClr val="tx1"/>
              </a:solidFill>
            </a:endParaRPr>
          </a:p>
        </p:txBody>
      </p:sp>
      <p:sp>
        <p:nvSpPr>
          <p:cNvPr id="18" name="Notched Right Arrow 17"/>
          <p:cNvSpPr/>
          <p:nvPr/>
        </p:nvSpPr>
        <p:spPr>
          <a:xfrm>
            <a:off x="806824" y="3460376"/>
            <a:ext cx="1452282" cy="709344"/>
          </a:xfrm>
          <a:prstGeom prst="notched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858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8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agent</a:t>
            </a:r>
            <a:endParaRPr lang="en-US" b="1" dirty="0"/>
          </a:p>
        </p:txBody>
      </p:sp>
      <p:sp>
        <p:nvSpPr>
          <p:cNvPr id="5" name="Rectangle 4"/>
          <p:cNvSpPr/>
          <p:nvPr/>
        </p:nvSpPr>
        <p:spPr>
          <a:xfrm>
            <a:off x="1431235" y="1948070"/>
            <a:ext cx="7931426" cy="143123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>
                <a:solidFill>
                  <a:schemeClr val="tx1"/>
                </a:solidFill>
              </a:rPr>
              <a:t>Where this entire PIPELINE should execute</a:t>
            </a:r>
            <a:endParaRPr lang="en-US" sz="3200" b="1" dirty="0">
              <a:solidFill>
                <a:schemeClr val="tx1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0" y="3636686"/>
            <a:ext cx="3943794" cy="3221314"/>
            <a:chOff x="0" y="3636686"/>
            <a:chExt cx="3943794" cy="3221314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3636686"/>
              <a:ext cx="3943794" cy="3221314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597" y="4239660"/>
              <a:ext cx="2051794" cy="1400175"/>
            </a:xfrm>
            <a:prstGeom prst="rect">
              <a:avLst/>
            </a:prstGeom>
          </p:spPr>
        </p:pic>
      </p:grpSp>
      <p:grpSp>
        <p:nvGrpSpPr>
          <p:cNvPr id="12" name="Group 11"/>
          <p:cNvGrpSpPr/>
          <p:nvPr/>
        </p:nvGrpSpPr>
        <p:grpSpPr>
          <a:xfrm>
            <a:off x="4277391" y="3636686"/>
            <a:ext cx="3943794" cy="3221314"/>
            <a:chOff x="4277391" y="3636686"/>
            <a:chExt cx="3943794" cy="3221314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77391" y="3636686"/>
              <a:ext cx="3943794" cy="3221314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66627" y="4239660"/>
              <a:ext cx="1913077" cy="1400175"/>
            </a:xfrm>
            <a:prstGeom prst="rect">
              <a:avLst/>
            </a:prstGeom>
          </p:spPr>
        </p:pic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421" y="3572909"/>
            <a:ext cx="3200400" cy="273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096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stages</a:t>
            </a:r>
            <a:endParaRPr lang="en-US" b="1" dirty="0"/>
          </a:p>
        </p:txBody>
      </p:sp>
      <p:sp>
        <p:nvSpPr>
          <p:cNvPr id="5" name="Rectangle 4"/>
          <p:cNvSpPr/>
          <p:nvPr/>
        </p:nvSpPr>
        <p:spPr>
          <a:xfrm>
            <a:off x="1431235" y="1948070"/>
            <a:ext cx="7931426" cy="143123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>
                <a:solidFill>
                  <a:schemeClr val="tx1"/>
                </a:solidFill>
              </a:rPr>
              <a:t>Where bulk of work is done</a:t>
            </a:r>
            <a:endParaRPr lang="en-US" sz="3200" b="1" dirty="0">
              <a:solidFill>
                <a:schemeClr val="tx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0796" y="3900281"/>
            <a:ext cx="7791865" cy="2679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947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19539" y="2047460"/>
            <a:ext cx="10952921" cy="143123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</a:rPr>
              <a:t>series of one or more steps to be executed in a given stage</a:t>
            </a:r>
          </a:p>
        </p:txBody>
      </p:sp>
    </p:spTree>
    <p:extLst>
      <p:ext uri="{BB962C8B-B14F-4D97-AF65-F5344CB8AC3E}">
        <p14:creationId xmlns:p14="http://schemas.microsoft.com/office/powerpoint/2010/main" val="1946668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post</a:t>
            </a:r>
            <a:endParaRPr lang="en-US" b="1" dirty="0"/>
          </a:p>
        </p:txBody>
      </p:sp>
      <p:sp>
        <p:nvSpPr>
          <p:cNvPr id="4" name="Rectangle 3"/>
          <p:cNvSpPr/>
          <p:nvPr/>
        </p:nvSpPr>
        <p:spPr>
          <a:xfrm>
            <a:off x="619539" y="2703443"/>
            <a:ext cx="10952921" cy="143123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</a:rPr>
              <a:t>one or more additional steps that are run upon the completion of a Pipeline’s or stage’s run</a:t>
            </a:r>
          </a:p>
        </p:txBody>
      </p:sp>
    </p:spTree>
    <p:extLst>
      <p:ext uri="{BB962C8B-B14F-4D97-AF65-F5344CB8AC3E}">
        <p14:creationId xmlns:p14="http://schemas.microsoft.com/office/powerpoint/2010/main" val="3391225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environment</a:t>
            </a:r>
            <a:endParaRPr lang="en-US" b="1" dirty="0"/>
          </a:p>
        </p:txBody>
      </p:sp>
      <p:sp>
        <p:nvSpPr>
          <p:cNvPr id="5" name="Rectangle 4"/>
          <p:cNvSpPr/>
          <p:nvPr/>
        </p:nvSpPr>
        <p:spPr>
          <a:xfrm>
            <a:off x="619539" y="2703443"/>
            <a:ext cx="10952921" cy="258417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>
                <a:solidFill>
                  <a:schemeClr val="tx1"/>
                </a:solidFill>
              </a:rPr>
              <a:t>Sequence </a:t>
            </a:r>
            <a:r>
              <a:rPr lang="en-US" sz="3200" b="1" dirty="0">
                <a:solidFill>
                  <a:schemeClr val="tx1"/>
                </a:solidFill>
              </a:rPr>
              <a:t>of key-value pairs </a:t>
            </a:r>
            <a:endParaRPr lang="en-US" sz="3200" b="1" dirty="0" smtClean="0">
              <a:solidFill>
                <a:schemeClr val="tx1"/>
              </a:solidFill>
            </a:endParaRPr>
          </a:p>
          <a:p>
            <a:pPr algn="ctr"/>
            <a:endParaRPr lang="en-US" sz="3200" b="1" dirty="0">
              <a:solidFill>
                <a:schemeClr val="tx1"/>
              </a:solidFill>
            </a:endParaRPr>
          </a:p>
          <a:p>
            <a:pPr algn="ctr"/>
            <a:r>
              <a:rPr lang="en-US" sz="3200" b="1" dirty="0" smtClean="0">
                <a:solidFill>
                  <a:schemeClr val="tx1"/>
                </a:solidFill>
              </a:rPr>
              <a:t>which </a:t>
            </a:r>
            <a:r>
              <a:rPr lang="en-US" sz="3200" b="1" dirty="0">
                <a:solidFill>
                  <a:schemeClr val="tx1"/>
                </a:solidFill>
              </a:rPr>
              <a:t>will be defined as environment variables for the all steps, </a:t>
            </a:r>
            <a:endParaRPr lang="en-US" sz="3200" b="1" dirty="0" smtClean="0">
              <a:solidFill>
                <a:schemeClr val="tx1"/>
              </a:solidFill>
            </a:endParaRPr>
          </a:p>
          <a:p>
            <a:pPr algn="ctr"/>
            <a:endParaRPr lang="en-US" sz="3200" b="1" dirty="0">
              <a:solidFill>
                <a:schemeClr val="tx1"/>
              </a:solidFill>
            </a:endParaRPr>
          </a:p>
          <a:p>
            <a:pPr algn="ctr"/>
            <a:r>
              <a:rPr lang="en-US" sz="3200" b="1" dirty="0" smtClean="0">
                <a:solidFill>
                  <a:schemeClr val="tx1"/>
                </a:solidFill>
              </a:rPr>
              <a:t>or </a:t>
            </a:r>
            <a:r>
              <a:rPr lang="en-US" sz="3200" b="1" dirty="0">
                <a:solidFill>
                  <a:schemeClr val="tx1"/>
                </a:solidFill>
              </a:rPr>
              <a:t>stage-specific steps</a:t>
            </a:r>
          </a:p>
        </p:txBody>
      </p:sp>
    </p:spTree>
    <p:extLst>
      <p:ext uri="{BB962C8B-B14F-4D97-AF65-F5344CB8AC3E}">
        <p14:creationId xmlns:p14="http://schemas.microsoft.com/office/powerpoint/2010/main" val="2502639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options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19539" y="2782956"/>
            <a:ext cx="10952921" cy="25642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</a:rPr>
              <a:t>The options directive allows configuring Pipeline-specific options from within the Pipeline itself</a:t>
            </a:r>
          </a:p>
        </p:txBody>
      </p:sp>
    </p:spTree>
    <p:extLst>
      <p:ext uri="{BB962C8B-B14F-4D97-AF65-F5344CB8AC3E}">
        <p14:creationId xmlns:p14="http://schemas.microsoft.com/office/powerpoint/2010/main" val="2372189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parameters</a:t>
            </a:r>
            <a:endParaRPr lang="en-US" b="1" dirty="0"/>
          </a:p>
        </p:txBody>
      </p:sp>
      <p:sp>
        <p:nvSpPr>
          <p:cNvPr id="4" name="Rectangle 3"/>
          <p:cNvSpPr/>
          <p:nvPr/>
        </p:nvSpPr>
        <p:spPr>
          <a:xfrm>
            <a:off x="619539" y="2782956"/>
            <a:ext cx="10952921" cy="25642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</a:rPr>
              <a:t>List of parameters which a user should provide when triggering the Pipeline</a:t>
            </a:r>
          </a:p>
        </p:txBody>
      </p:sp>
    </p:spTree>
    <p:extLst>
      <p:ext uri="{BB962C8B-B14F-4D97-AF65-F5344CB8AC3E}">
        <p14:creationId xmlns:p14="http://schemas.microsoft.com/office/powerpoint/2010/main" val="1187658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triggers</a:t>
            </a:r>
            <a:endParaRPr lang="en-US" b="1" dirty="0"/>
          </a:p>
        </p:txBody>
      </p:sp>
      <p:sp>
        <p:nvSpPr>
          <p:cNvPr id="4" name="Rectangle 3"/>
          <p:cNvSpPr/>
          <p:nvPr/>
        </p:nvSpPr>
        <p:spPr>
          <a:xfrm>
            <a:off x="619539" y="2782956"/>
            <a:ext cx="10952921" cy="25642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</a:rPr>
              <a:t>Automated ways in which the Pipeline should be re-triggered</a:t>
            </a:r>
          </a:p>
        </p:txBody>
      </p:sp>
    </p:spTree>
    <p:extLst>
      <p:ext uri="{BB962C8B-B14F-4D97-AF65-F5344CB8AC3E}">
        <p14:creationId xmlns:p14="http://schemas.microsoft.com/office/powerpoint/2010/main" val="4150776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tools</a:t>
            </a:r>
            <a:endParaRPr lang="en-US" b="1" dirty="0"/>
          </a:p>
        </p:txBody>
      </p:sp>
      <p:sp>
        <p:nvSpPr>
          <p:cNvPr id="4" name="Rectangle 3"/>
          <p:cNvSpPr/>
          <p:nvPr/>
        </p:nvSpPr>
        <p:spPr>
          <a:xfrm>
            <a:off x="619539" y="2782956"/>
            <a:ext cx="10952921" cy="25642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</a:rPr>
              <a:t>Tools to auto-install and put on the PATH</a:t>
            </a:r>
          </a:p>
        </p:txBody>
      </p:sp>
    </p:spTree>
    <p:extLst>
      <p:ext uri="{BB962C8B-B14F-4D97-AF65-F5344CB8AC3E}">
        <p14:creationId xmlns:p14="http://schemas.microsoft.com/office/powerpoint/2010/main" val="2334239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input</a:t>
            </a:r>
            <a:endParaRPr lang="en-US" b="1" dirty="0"/>
          </a:p>
        </p:txBody>
      </p:sp>
      <p:sp>
        <p:nvSpPr>
          <p:cNvPr id="4" name="Rectangle 3"/>
          <p:cNvSpPr/>
          <p:nvPr/>
        </p:nvSpPr>
        <p:spPr>
          <a:xfrm>
            <a:off x="619539" y="2782956"/>
            <a:ext cx="10952921" cy="363772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</a:rPr>
              <a:t>The input directive on a stage allows you to prompt for input, using the input </a:t>
            </a:r>
            <a:r>
              <a:rPr lang="en-US" sz="3200" b="1" dirty="0" smtClean="0">
                <a:solidFill>
                  <a:schemeClr val="tx1"/>
                </a:solidFill>
              </a:rPr>
              <a:t>step</a:t>
            </a:r>
          </a:p>
          <a:p>
            <a:pPr algn="ctr"/>
            <a:endParaRPr lang="en-US" sz="3200" b="1" dirty="0">
              <a:solidFill>
                <a:schemeClr val="tx1"/>
              </a:solidFill>
            </a:endParaRPr>
          </a:p>
          <a:p>
            <a:pPr algn="ctr"/>
            <a:r>
              <a:rPr lang="en-US" sz="3200" b="1" dirty="0">
                <a:solidFill>
                  <a:schemeClr val="tx1"/>
                </a:solidFill>
              </a:rPr>
              <a:t>The stage will pause after any options have been </a:t>
            </a:r>
            <a:r>
              <a:rPr lang="en-US" sz="3200" b="1" dirty="0" smtClean="0">
                <a:solidFill>
                  <a:schemeClr val="tx1"/>
                </a:solidFill>
              </a:rPr>
              <a:t>applied before </a:t>
            </a:r>
            <a:r>
              <a:rPr lang="en-US" sz="3200" b="1" dirty="0">
                <a:solidFill>
                  <a:schemeClr val="tx1"/>
                </a:solidFill>
              </a:rPr>
              <a:t>entering the </a:t>
            </a:r>
            <a:r>
              <a:rPr lang="en-US" sz="3200" b="1" dirty="0" smtClean="0">
                <a:solidFill>
                  <a:schemeClr val="tx1"/>
                </a:solidFill>
              </a:rPr>
              <a:t>stage.</a:t>
            </a:r>
            <a:endParaRPr lang="en-US" sz="3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2716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loud 3"/>
          <p:cNvSpPr/>
          <p:nvPr/>
        </p:nvSpPr>
        <p:spPr>
          <a:xfrm>
            <a:off x="268941" y="286871"/>
            <a:ext cx="4715436" cy="2097742"/>
          </a:xfrm>
          <a:prstGeom prst="cloud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>
                <a:solidFill>
                  <a:schemeClr val="tx1"/>
                </a:solidFill>
              </a:rPr>
              <a:t>THE DEVELOPER GETS TO WORK AGAIN</a:t>
            </a:r>
            <a:endParaRPr lang="en-US" sz="3200" b="1" dirty="0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941" y="2864831"/>
            <a:ext cx="4715436" cy="374603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3312" y="3966883"/>
            <a:ext cx="2737150" cy="1541928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9108137" y="1246097"/>
            <a:ext cx="2545975" cy="2737503"/>
            <a:chOff x="8928847" y="1335742"/>
            <a:chExt cx="2545975" cy="2737503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28847" y="1335742"/>
              <a:ext cx="2438400" cy="2438400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9036422" y="3550025"/>
              <a:ext cx="24384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 smtClean="0"/>
                <a:t>WAR PACKAGE</a:t>
              </a:r>
              <a:endParaRPr lang="en-US" sz="2800" b="1" dirty="0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4984377" y="5536617"/>
            <a:ext cx="3691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MAKES CODE CHANGES</a:t>
            </a:r>
          </a:p>
        </p:txBody>
      </p:sp>
    </p:spTree>
    <p:extLst>
      <p:ext uri="{BB962C8B-B14F-4D97-AF65-F5344CB8AC3E}">
        <p14:creationId xmlns:p14="http://schemas.microsoft.com/office/powerpoint/2010/main" val="3928462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7.40741E-7 L 0.16224 -7.40741E-7 C 0.23489 -7.40741E-7 0.32448 -0.09468 0.32448 -0.17153 L 0.32448 -0.34305 " pathEditMode="relative" rAng="0" ptsTypes="AAAA">
                                      <p:cBhvr>
                                        <p:cTn id="13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224" y="-17153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2"/>
                                            </p:cond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when</a:t>
            </a:r>
            <a:endParaRPr lang="en-US" b="1" dirty="0"/>
          </a:p>
        </p:txBody>
      </p:sp>
      <p:sp>
        <p:nvSpPr>
          <p:cNvPr id="4" name="Rectangle 3"/>
          <p:cNvSpPr/>
          <p:nvPr/>
        </p:nvSpPr>
        <p:spPr>
          <a:xfrm>
            <a:off x="619539" y="2107095"/>
            <a:ext cx="10952921" cy="363772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</a:rPr>
              <a:t>Allows the Pipeline to determine whether the stage should be executed depending on the given condition.</a:t>
            </a:r>
          </a:p>
        </p:txBody>
      </p:sp>
    </p:spTree>
    <p:extLst>
      <p:ext uri="{BB962C8B-B14F-4D97-AF65-F5344CB8AC3E}">
        <p14:creationId xmlns:p14="http://schemas.microsoft.com/office/powerpoint/2010/main" val="3803162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817743" y="1293123"/>
            <a:ext cx="6437244" cy="153062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>
                <a:solidFill>
                  <a:schemeClr val="tx1"/>
                </a:solidFill>
              </a:rPr>
              <a:t>Sequential Stages</a:t>
            </a:r>
            <a:endParaRPr lang="en-US" sz="3200" b="1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817743" y="3751401"/>
            <a:ext cx="6437244" cy="153062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>
                <a:solidFill>
                  <a:schemeClr val="tx1"/>
                </a:solidFill>
              </a:rPr>
              <a:t>Parallel Stages</a:t>
            </a:r>
            <a:endParaRPr lang="en-US" sz="3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4397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6965" y="2950648"/>
            <a:ext cx="4857206" cy="390735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964066"/>
            <a:ext cx="4931722" cy="5191125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6962503" y="2386361"/>
            <a:ext cx="3383280" cy="734105"/>
            <a:chOff x="6962503" y="2386361"/>
            <a:chExt cx="3383280" cy="734105"/>
          </a:xfrm>
        </p:grpSpPr>
        <p:sp>
          <p:nvSpPr>
            <p:cNvPr id="7" name="Parallelogram 6"/>
            <p:cNvSpPr/>
            <p:nvPr/>
          </p:nvSpPr>
          <p:spPr>
            <a:xfrm rot="21344724">
              <a:off x="6962503" y="2386361"/>
              <a:ext cx="3383280" cy="734105"/>
            </a:xfrm>
            <a:prstGeom prst="parallelogram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 rot="21299195">
              <a:off x="7785464" y="2568747"/>
              <a:ext cx="17373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HYPERVISOR</a:t>
              </a:r>
              <a:endParaRPr lang="en-US" b="1" dirty="0"/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7172305" y="3446884"/>
            <a:ext cx="2771529" cy="1090951"/>
            <a:chOff x="7172305" y="3446884"/>
            <a:chExt cx="2771529" cy="1090951"/>
          </a:xfrm>
        </p:grpSpPr>
        <p:sp>
          <p:nvSpPr>
            <p:cNvPr id="33" name="Rectangle 32"/>
            <p:cNvSpPr/>
            <p:nvPr/>
          </p:nvSpPr>
          <p:spPr>
            <a:xfrm>
              <a:off x="7172305" y="3857928"/>
              <a:ext cx="2771529" cy="679907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100 GB RAM</a:t>
              </a:r>
            </a:p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1000 TB HARD DISK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7587707" y="3446884"/>
              <a:ext cx="1963271" cy="403411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CAPACITY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7265284" y="5069658"/>
            <a:ext cx="2771529" cy="1100608"/>
            <a:chOff x="7185752" y="4937263"/>
            <a:chExt cx="2771529" cy="1100608"/>
          </a:xfrm>
        </p:grpSpPr>
        <p:sp>
          <p:nvSpPr>
            <p:cNvPr id="35" name="Rectangle 34"/>
            <p:cNvSpPr/>
            <p:nvPr/>
          </p:nvSpPr>
          <p:spPr>
            <a:xfrm>
              <a:off x="7185752" y="5357964"/>
              <a:ext cx="2771529" cy="679907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100 GB RAM</a:t>
              </a:r>
            </a:p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1000 TB HARD DISK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7564796" y="4937263"/>
              <a:ext cx="1963271" cy="403411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AVAILABLE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7253645" y="5047790"/>
            <a:ext cx="2771529" cy="1100608"/>
            <a:chOff x="7185752" y="4937263"/>
            <a:chExt cx="2771529" cy="1100608"/>
          </a:xfrm>
        </p:grpSpPr>
        <p:sp>
          <p:nvSpPr>
            <p:cNvPr id="41" name="Rectangle 40"/>
            <p:cNvSpPr/>
            <p:nvPr/>
          </p:nvSpPr>
          <p:spPr>
            <a:xfrm>
              <a:off x="7185752" y="5357964"/>
              <a:ext cx="2771529" cy="679907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92 GB RAM</a:t>
              </a:r>
            </a:p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900 TB HARD DISK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7564796" y="4937263"/>
              <a:ext cx="1963271" cy="403411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AVAILABLE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7253645" y="5050591"/>
            <a:ext cx="2771529" cy="1100608"/>
            <a:chOff x="7185752" y="4937263"/>
            <a:chExt cx="2771529" cy="1100608"/>
          </a:xfrm>
        </p:grpSpPr>
        <p:sp>
          <p:nvSpPr>
            <p:cNvPr id="44" name="Rectangle 43"/>
            <p:cNvSpPr/>
            <p:nvPr/>
          </p:nvSpPr>
          <p:spPr>
            <a:xfrm>
              <a:off x="7185752" y="5357964"/>
              <a:ext cx="2771529" cy="679907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86 GB RAM</a:t>
              </a:r>
            </a:p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700 TB HARD DISK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7564796" y="4937263"/>
              <a:ext cx="1963271" cy="403411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AVAILABLE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7257209" y="5058148"/>
            <a:ext cx="2771529" cy="1100608"/>
            <a:chOff x="7185752" y="4937263"/>
            <a:chExt cx="2771529" cy="1100608"/>
          </a:xfrm>
        </p:grpSpPr>
        <p:sp>
          <p:nvSpPr>
            <p:cNvPr id="47" name="Rectangle 46"/>
            <p:cNvSpPr/>
            <p:nvPr/>
          </p:nvSpPr>
          <p:spPr>
            <a:xfrm>
              <a:off x="7185752" y="5357964"/>
              <a:ext cx="2771529" cy="679907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70 GB RAM</a:t>
              </a:r>
            </a:p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400 TB HARD DISK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7564796" y="4937263"/>
              <a:ext cx="1963271" cy="403411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AVAILABLE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6390311" y="525250"/>
            <a:ext cx="1931960" cy="1944431"/>
            <a:chOff x="6390311" y="525250"/>
            <a:chExt cx="1931960" cy="1944431"/>
          </a:xfrm>
        </p:grpSpPr>
        <p:grpSp>
          <p:nvGrpSpPr>
            <p:cNvPr id="30" name="Group 29"/>
            <p:cNvGrpSpPr/>
            <p:nvPr/>
          </p:nvGrpSpPr>
          <p:grpSpPr>
            <a:xfrm>
              <a:off x="6390311" y="849966"/>
              <a:ext cx="1931960" cy="1619715"/>
              <a:chOff x="6283233" y="391889"/>
              <a:chExt cx="1931960" cy="1619715"/>
            </a:xfrm>
          </p:grpSpPr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83233" y="391889"/>
                <a:ext cx="1931960" cy="1202948"/>
              </a:xfrm>
              <a:prstGeom prst="rect">
                <a:avLst/>
              </a:prstGeom>
            </p:spPr>
          </p:pic>
          <p:pic>
            <p:nvPicPr>
              <p:cNvPr id="14" name="Picture 13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39933" y="507244"/>
                <a:ext cx="629224" cy="629224"/>
              </a:xfrm>
              <a:prstGeom prst="rect">
                <a:avLst/>
              </a:prstGeom>
            </p:spPr>
          </p:pic>
          <p:cxnSp>
            <p:nvCxnSpPr>
              <p:cNvPr id="18" name="Straight Arrow Connector 17"/>
              <p:cNvCxnSpPr/>
              <p:nvPr/>
            </p:nvCxnSpPr>
            <p:spPr>
              <a:xfrm flipH="1" flipV="1">
                <a:off x="7195427" y="1409921"/>
                <a:ext cx="319942" cy="601683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0" name="Rectangle 49"/>
            <p:cNvSpPr/>
            <p:nvPr/>
          </p:nvSpPr>
          <p:spPr>
            <a:xfrm>
              <a:off x="6631416" y="525250"/>
              <a:ext cx="1431611" cy="360578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 smtClean="0">
                  <a:solidFill>
                    <a:schemeClr val="tx1"/>
                  </a:solidFill>
                </a:rPr>
                <a:t>16 GB RAM</a:t>
              </a:r>
            </a:p>
            <a:p>
              <a:pPr algn="ctr"/>
              <a:r>
                <a:rPr lang="en-US" sz="1200" b="1" dirty="0" smtClean="0">
                  <a:solidFill>
                    <a:schemeClr val="tx1"/>
                  </a:solidFill>
                </a:rPr>
                <a:t>300 TB HARD DISK</a:t>
              </a:r>
              <a:endParaRPr lang="en-US" sz="12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1" name="Group 60"/>
          <p:cNvGrpSpPr/>
          <p:nvPr/>
        </p:nvGrpSpPr>
        <p:grpSpPr>
          <a:xfrm>
            <a:off x="8050638" y="528279"/>
            <a:ext cx="1931960" cy="1829488"/>
            <a:chOff x="8050638" y="528279"/>
            <a:chExt cx="1931960" cy="1829488"/>
          </a:xfrm>
        </p:grpSpPr>
        <p:grpSp>
          <p:nvGrpSpPr>
            <p:cNvPr id="31" name="Group 30"/>
            <p:cNvGrpSpPr/>
            <p:nvPr/>
          </p:nvGrpSpPr>
          <p:grpSpPr>
            <a:xfrm>
              <a:off x="8050638" y="890758"/>
              <a:ext cx="1931960" cy="1467009"/>
              <a:chOff x="8051866" y="391888"/>
              <a:chExt cx="1931960" cy="1467009"/>
            </a:xfrm>
          </p:grpSpPr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51866" y="391888"/>
                <a:ext cx="1931960" cy="1202948"/>
              </a:xfrm>
              <a:prstGeom prst="rect">
                <a:avLst/>
              </a:prstGeom>
            </p:spPr>
          </p:pic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21240" y="525250"/>
                <a:ext cx="593211" cy="593211"/>
              </a:xfrm>
              <a:prstGeom prst="rect">
                <a:avLst/>
              </a:prstGeom>
            </p:spPr>
          </p:pic>
          <p:cxnSp>
            <p:nvCxnSpPr>
              <p:cNvPr id="22" name="Straight Arrow Connector 21"/>
              <p:cNvCxnSpPr/>
              <p:nvPr/>
            </p:nvCxnSpPr>
            <p:spPr>
              <a:xfrm flipV="1">
                <a:off x="8999662" y="1518767"/>
                <a:ext cx="8122" cy="34013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8" name="Rectangle 57"/>
            <p:cNvSpPr/>
            <p:nvPr/>
          </p:nvSpPr>
          <p:spPr>
            <a:xfrm>
              <a:off x="8279825" y="528279"/>
              <a:ext cx="1431611" cy="360578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8</a:t>
              </a:r>
              <a:r>
                <a:rPr lang="en-US" sz="1200" b="1" dirty="0" smtClean="0">
                  <a:solidFill>
                    <a:schemeClr val="tx1"/>
                  </a:solidFill>
                </a:rPr>
                <a:t> GB RAM</a:t>
              </a:r>
            </a:p>
            <a:p>
              <a:pPr algn="ctr"/>
              <a:r>
                <a:rPr lang="en-US" sz="1200" b="1" dirty="0" smtClean="0">
                  <a:solidFill>
                    <a:schemeClr val="tx1"/>
                  </a:solidFill>
                </a:rPr>
                <a:t>200 TB HARD DISK</a:t>
              </a:r>
              <a:endParaRPr lang="en-US" sz="12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9711436" y="501111"/>
            <a:ext cx="1931960" cy="1774208"/>
            <a:chOff x="9711436" y="501111"/>
            <a:chExt cx="1931960" cy="1774208"/>
          </a:xfrm>
        </p:grpSpPr>
        <p:grpSp>
          <p:nvGrpSpPr>
            <p:cNvPr id="32" name="Group 31"/>
            <p:cNvGrpSpPr/>
            <p:nvPr/>
          </p:nvGrpSpPr>
          <p:grpSpPr>
            <a:xfrm>
              <a:off x="9711436" y="861689"/>
              <a:ext cx="1931960" cy="1413630"/>
              <a:chOff x="9672210" y="391886"/>
              <a:chExt cx="1931960" cy="1413630"/>
            </a:xfrm>
          </p:grpSpPr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672210" y="391886"/>
                <a:ext cx="1931960" cy="1202948"/>
              </a:xfrm>
              <a:prstGeom prst="rect">
                <a:avLst/>
              </a:prstGeom>
            </p:spPr>
          </p:pic>
          <p:pic>
            <p:nvPicPr>
              <p:cNvPr id="16" name="Picture 15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298351" y="493931"/>
                <a:ext cx="679677" cy="655848"/>
              </a:xfrm>
              <a:prstGeom prst="rect">
                <a:avLst/>
              </a:prstGeom>
            </p:spPr>
          </p:pic>
          <p:cxnSp>
            <p:nvCxnSpPr>
              <p:cNvPr id="27" name="Straight Arrow Connector 26"/>
              <p:cNvCxnSpPr/>
              <p:nvPr/>
            </p:nvCxnSpPr>
            <p:spPr>
              <a:xfrm flipV="1">
                <a:off x="10205871" y="1502899"/>
                <a:ext cx="456530" cy="30261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9" name="Rectangle 58"/>
            <p:cNvSpPr/>
            <p:nvPr/>
          </p:nvSpPr>
          <p:spPr>
            <a:xfrm>
              <a:off x="9985821" y="501111"/>
              <a:ext cx="1431611" cy="360578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8</a:t>
              </a:r>
              <a:r>
                <a:rPr lang="en-US" sz="1200" b="1" dirty="0" smtClean="0">
                  <a:solidFill>
                    <a:schemeClr val="tx1"/>
                  </a:solidFill>
                </a:rPr>
                <a:t> GB RAM</a:t>
              </a:r>
            </a:p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1</a:t>
              </a:r>
              <a:r>
                <a:rPr lang="en-US" sz="1200" b="1" dirty="0" smtClean="0">
                  <a:solidFill>
                    <a:schemeClr val="tx1"/>
                  </a:solidFill>
                </a:rPr>
                <a:t>00 TB HARD DISK</a:t>
              </a:r>
              <a:endParaRPr lang="en-US" sz="12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64" name="TextBox 63"/>
          <p:cNvSpPr txBox="1"/>
          <p:nvPr/>
        </p:nvSpPr>
        <p:spPr>
          <a:xfrm>
            <a:off x="421937" y="255848"/>
            <a:ext cx="41978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/>
              <a:t>VIRTUAL MACHINE</a:t>
            </a:r>
            <a:endParaRPr lang="en-US" sz="4000" b="1" dirty="0"/>
          </a:p>
        </p:txBody>
      </p:sp>
      <p:sp>
        <p:nvSpPr>
          <p:cNvPr id="67" name="Rectangle 66"/>
          <p:cNvSpPr/>
          <p:nvPr/>
        </p:nvSpPr>
        <p:spPr>
          <a:xfrm>
            <a:off x="5080332" y="304230"/>
            <a:ext cx="7111668" cy="6553770"/>
          </a:xfrm>
          <a:prstGeom prst="rect">
            <a:avLst/>
          </a:prstGeom>
          <a:blipFill dpi="0" rotWithShape="1">
            <a:blip r:embed="rId8">
              <a:alphaModFix amt="7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Cloud 67"/>
          <p:cNvSpPr/>
          <p:nvPr/>
        </p:nvSpPr>
        <p:spPr>
          <a:xfrm>
            <a:off x="5636603" y="159485"/>
            <a:ext cx="6411961" cy="6574797"/>
          </a:xfrm>
          <a:prstGeom prst="cloud">
            <a:avLst/>
          </a:prstGeom>
          <a:solidFill>
            <a:schemeClr val="accent1">
              <a:alpha val="4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004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 animBg="1"/>
      <p:bldP spid="67" grpId="1" animBg="1"/>
      <p:bldP spid="68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Virtualization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0030" y="4489824"/>
            <a:ext cx="8470496" cy="1763400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1710166" y="3747140"/>
            <a:ext cx="8440360" cy="624114"/>
          </a:xfrm>
          <a:prstGeom prst="roundRect">
            <a:avLst/>
          </a:prstGeom>
          <a:solidFill>
            <a:srgbClr val="00CC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HYPERVISOR</a:t>
            </a:r>
            <a:endParaRPr lang="en-US" b="1" dirty="0">
              <a:solidFill>
                <a:schemeClr val="tx1"/>
              </a:solidFill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1712686" y="1937656"/>
            <a:ext cx="2699657" cy="1690914"/>
            <a:chOff x="1712686" y="1937656"/>
            <a:chExt cx="2699657" cy="1690914"/>
          </a:xfrm>
        </p:grpSpPr>
        <p:sp>
          <p:nvSpPr>
            <p:cNvPr id="6" name="Rounded Rectangle 5"/>
            <p:cNvSpPr/>
            <p:nvPr/>
          </p:nvSpPr>
          <p:spPr>
            <a:xfrm>
              <a:off x="1712686" y="1937656"/>
              <a:ext cx="2699657" cy="1690914"/>
            </a:xfrm>
            <a:prstGeom prst="roundRect">
              <a:avLst/>
            </a:prstGeom>
            <a:solidFill>
              <a:srgbClr val="CCEC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987350" y="3124591"/>
              <a:ext cx="2323393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Operating</a:t>
              </a:r>
              <a:r>
                <a:rPr lang="en-US" dirty="0" smtClean="0"/>
                <a:t> </a:t>
              </a:r>
              <a:r>
                <a:rPr lang="en-US" b="1" dirty="0"/>
                <a:t>System</a:t>
              </a:r>
              <a:r>
                <a:rPr lang="en-US" dirty="0" smtClean="0"/>
                <a:t> </a:t>
              </a:r>
              <a:r>
                <a:rPr lang="en-US" b="1" dirty="0"/>
                <a:t>(OS)</a:t>
              </a:r>
            </a:p>
          </p:txBody>
        </p:sp>
      </p:grpSp>
      <p:sp>
        <p:nvSpPr>
          <p:cNvPr id="14" name="Rounded Rectangle 13"/>
          <p:cNvSpPr/>
          <p:nvPr/>
        </p:nvSpPr>
        <p:spPr>
          <a:xfrm>
            <a:off x="3113314" y="2202708"/>
            <a:ext cx="1133223" cy="674915"/>
          </a:xfrm>
          <a:prstGeom prst="roundRect">
            <a:avLst/>
          </a:prstGeom>
          <a:solidFill>
            <a:srgbClr val="99FF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App1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1878491" y="2193666"/>
            <a:ext cx="1133223" cy="674915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Libs</a:t>
            </a:r>
            <a:endParaRPr lang="en-US" b="1" dirty="0">
              <a:solidFill>
                <a:schemeClr val="tx1"/>
              </a:solidFill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4585407" y="1937656"/>
            <a:ext cx="2699657" cy="1690914"/>
            <a:chOff x="4585407" y="1937656"/>
            <a:chExt cx="2699657" cy="1690914"/>
          </a:xfrm>
        </p:grpSpPr>
        <p:sp>
          <p:nvSpPr>
            <p:cNvPr id="19" name="Rounded Rectangle 18"/>
            <p:cNvSpPr/>
            <p:nvPr/>
          </p:nvSpPr>
          <p:spPr>
            <a:xfrm>
              <a:off x="4585407" y="1937656"/>
              <a:ext cx="2699657" cy="1690914"/>
            </a:xfrm>
            <a:prstGeom prst="roundRect">
              <a:avLst/>
            </a:prstGeom>
            <a:solidFill>
              <a:srgbClr val="CCEC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4860071" y="3124591"/>
              <a:ext cx="2323393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Operating</a:t>
              </a:r>
              <a:r>
                <a:rPr lang="en-US" dirty="0" smtClean="0"/>
                <a:t> </a:t>
              </a:r>
              <a:r>
                <a:rPr lang="en-US" b="1" dirty="0"/>
                <a:t>System</a:t>
              </a:r>
              <a:r>
                <a:rPr lang="en-US" dirty="0" smtClean="0"/>
                <a:t> </a:t>
              </a:r>
              <a:r>
                <a:rPr lang="en-US" b="1" dirty="0"/>
                <a:t>(OS)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4751212" y="2193666"/>
            <a:ext cx="2368046" cy="683957"/>
            <a:chOff x="1841097" y="2193666"/>
            <a:chExt cx="2368046" cy="683957"/>
          </a:xfrm>
        </p:grpSpPr>
        <p:sp>
          <p:nvSpPr>
            <p:cNvPr id="22" name="Rounded Rectangle 21"/>
            <p:cNvSpPr/>
            <p:nvPr/>
          </p:nvSpPr>
          <p:spPr>
            <a:xfrm>
              <a:off x="3075920" y="2202708"/>
              <a:ext cx="1133223" cy="674915"/>
            </a:xfrm>
            <a:prstGeom prst="roundRect">
              <a:avLst/>
            </a:prstGeom>
            <a:solidFill>
              <a:srgbClr val="00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App2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23" name="Rounded Rectangle 22"/>
            <p:cNvSpPr/>
            <p:nvPr/>
          </p:nvSpPr>
          <p:spPr>
            <a:xfrm>
              <a:off x="1841097" y="2193666"/>
              <a:ext cx="1133223" cy="674915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Libs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7450869" y="1932295"/>
            <a:ext cx="2699657" cy="1690914"/>
            <a:chOff x="7450869" y="1932295"/>
            <a:chExt cx="2699657" cy="1690914"/>
          </a:xfrm>
        </p:grpSpPr>
        <p:sp>
          <p:nvSpPr>
            <p:cNvPr id="25" name="Rounded Rectangle 24"/>
            <p:cNvSpPr/>
            <p:nvPr/>
          </p:nvSpPr>
          <p:spPr>
            <a:xfrm>
              <a:off x="7450869" y="1932295"/>
              <a:ext cx="2699657" cy="1690914"/>
            </a:xfrm>
            <a:prstGeom prst="roundRect">
              <a:avLst/>
            </a:prstGeom>
            <a:solidFill>
              <a:srgbClr val="CCEC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725533" y="3119230"/>
              <a:ext cx="2323393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Operating</a:t>
              </a:r>
              <a:r>
                <a:rPr lang="en-US" dirty="0" smtClean="0"/>
                <a:t> </a:t>
              </a:r>
              <a:r>
                <a:rPr lang="en-US" b="1" dirty="0"/>
                <a:t>System</a:t>
              </a:r>
              <a:r>
                <a:rPr lang="en-US" dirty="0" smtClean="0"/>
                <a:t> </a:t>
              </a:r>
              <a:r>
                <a:rPr lang="en-US" b="1" dirty="0"/>
                <a:t>(OS)</a:t>
              </a: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7616674" y="2188305"/>
            <a:ext cx="2368046" cy="683957"/>
            <a:chOff x="1841097" y="2193666"/>
            <a:chExt cx="2368046" cy="683957"/>
          </a:xfrm>
        </p:grpSpPr>
        <p:sp>
          <p:nvSpPr>
            <p:cNvPr id="28" name="Rounded Rectangle 27"/>
            <p:cNvSpPr/>
            <p:nvPr/>
          </p:nvSpPr>
          <p:spPr>
            <a:xfrm>
              <a:off x="3075920" y="2202708"/>
              <a:ext cx="1133223" cy="674915"/>
            </a:xfrm>
            <a:prstGeom prst="roundRect">
              <a:avLst/>
            </a:prstGeom>
            <a:solidFill>
              <a:srgbClr val="FF99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App3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29" name="Rounded Rectangle 28"/>
            <p:cNvSpPr/>
            <p:nvPr/>
          </p:nvSpPr>
          <p:spPr>
            <a:xfrm>
              <a:off x="1841097" y="2193666"/>
              <a:ext cx="1133223" cy="674915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Libs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50900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4" grpId="0" animBg="1"/>
      <p:bldP spid="15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455" y="-13851"/>
            <a:ext cx="4003246" cy="1325563"/>
          </a:xfrm>
        </p:spPr>
        <p:txBody>
          <a:bodyPr/>
          <a:lstStyle/>
          <a:p>
            <a:r>
              <a:rPr lang="en-US" dirty="0" smtClean="0"/>
              <a:t>Containerization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0030" y="4476199"/>
            <a:ext cx="8470496" cy="1763400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1710166" y="3788553"/>
            <a:ext cx="8440360" cy="624114"/>
          </a:xfrm>
          <a:prstGeom prst="roundRect">
            <a:avLst/>
          </a:prstGeom>
          <a:solidFill>
            <a:srgbClr val="00CC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HYPERVISOR</a:t>
            </a:r>
            <a:endParaRPr lang="en-US" b="1" dirty="0">
              <a:solidFill>
                <a:schemeClr val="tx1"/>
              </a:solidFill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1802542" y="1913869"/>
            <a:ext cx="2699657" cy="1733840"/>
            <a:chOff x="1712686" y="1937656"/>
            <a:chExt cx="2699657" cy="1690914"/>
          </a:xfrm>
        </p:grpSpPr>
        <p:sp>
          <p:nvSpPr>
            <p:cNvPr id="6" name="Rounded Rectangle 5"/>
            <p:cNvSpPr/>
            <p:nvPr/>
          </p:nvSpPr>
          <p:spPr>
            <a:xfrm>
              <a:off x="1712686" y="1937656"/>
              <a:ext cx="2699657" cy="1690914"/>
            </a:xfrm>
            <a:prstGeom prst="roundRect">
              <a:avLst/>
            </a:prstGeom>
            <a:solidFill>
              <a:srgbClr val="CCEC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987350" y="3124591"/>
              <a:ext cx="2323393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Operating</a:t>
              </a:r>
              <a:r>
                <a:rPr lang="en-US" dirty="0" smtClean="0"/>
                <a:t> </a:t>
              </a:r>
              <a:r>
                <a:rPr lang="en-US" b="1" dirty="0"/>
                <a:t>System</a:t>
              </a:r>
              <a:r>
                <a:rPr lang="en-US" dirty="0" smtClean="0"/>
                <a:t> </a:t>
              </a:r>
              <a:r>
                <a:rPr lang="en-US" b="1" dirty="0"/>
                <a:t>(OS)</a:t>
              </a: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4776863" y="1913869"/>
            <a:ext cx="2699657" cy="1690914"/>
            <a:chOff x="4585407" y="1937656"/>
            <a:chExt cx="2699657" cy="1690914"/>
          </a:xfrm>
        </p:grpSpPr>
        <p:grpSp>
          <p:nvGrpSpPr>
            <p:cNvPr id="31" name="Group 30"/>
            <p:cNvGrpSpPr/>
            <p:nvPr/>
          </p:nvGrpSpPr>
          <p:grpSpPr>
            <a:xfrm>
              <a:off x="4585407" y="1937656"/>
              <a:ext cx="2699657" cy="1690914"/>
              <a:chOff x="4585407" y="1937656"/>
              <a:chExt cx="2699657" cy="1690914"/>
            </a:xfrm>
          </p:grpSpPr>
          <p:sp>
            <p:nvSpPr>
              <p:cNvPr id="19" name="Rounded Rectangle 18"/>
              <p:cNvSpPr/>
              <p:nvPr/>
            </p:nvSpPr>
            <p:spPr>
              <a:xfrm>
                <a:off x="4585407" y="1937656"/>
                <a:ext cx="2699657" cy="1690914"/>
              </a:xfrm>
              <a:prstGeom prst="roundRect">
                <a:avLst/>
              </a:prstGeom>
              <a:solidFill>
                <a:srgbClr val="CCEC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4860071" y="3124591"/>
                <a:ext cx="2323393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Operating</a:t>
                </a:r>
                <a:r>
                  <a:rPr lang="en-US" dirty="0" smtClean="0"/>
                  <a:t> </a:t>
                </a:r>
                <a:r>
                  <a:rPr lang="en-US" b="1" dirty="0"/>
                  <a:t>System</a:t>
                </a:r>
                <a:r>
                  <a:rPr lang="en-US" dirty="0" smtClean="0"/>
                  <a:t> </a:t>
                </a:r>
                <a:r>
                  <a:rPr lang="en-US" b="1" dirty="0"/>
                  <a:t>(OS)</a:t>
                </a:r>
              </a:p>
            </p:txBody>
          </p:sp>
        </p:grpSp>
        <p:grpSp>
          <p:nvGrpSpPr>
            <p:cNvPr id="21" name="Group 20"/>
            <p:cNvGrpSpPr/>
            <p:nvPr/>
          </p:nvGrpSpPr>
          <p:grpSpPr>
            <a:xfrm>
              <a:off x="4751212" y="2193666"/>
              <a:ext cx="2368046" cy="683957"/>
              <a:chOff x="1841097" y="2193666"/>
              <a:chExt cx="2368046" cy="683957"/>
            </a:xfrm>
          </p:grpSpPr>
          <p:sp>
            <p:nvSpPr>
              <p:cNvPr id="22" name="Rounded Rectangle 21"/>
              <p:cNvSpPr/>
              <p:nvPr/>
            </p:nvSpPr>
            <p:spPr>
              <a:xfrm>
                <a:off x="3075920" y="2202708"/>
                <a:ext cx="1133223" cy="674915"/>
              </a:xfrm>
              <a:prstGeom prst="roundRect">
                <a:avLst/>
              </a:prstGeom>
              <a:solidFill>
                <a:srgbClr val="FF99C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 smtClean="0">
                    <a:solidFill>
                      <a:schemeClr val="tx1"/>
                    </a:solidFill>
                  </a:rPr>
                  <a:t>App2</a:t>
                </a:r>
                <a:endParaRPr lang="en-US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3" name="Rounded Rectangle 22"/>
              <p:cNvSpPr/>
              <p:nvPr/>
            </p:nvSpPr>
            <p:spPr>
              <a:xfrm>
                <a:off x="1841097" y="2193666"/>
                <a:ext cx="1133223" cy="674915"/>
              </a:xfrm>
              <a:prstGeom prst="round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 smtClean="0">
                    <a:solidFill>
                      <a:schemeClr val="tx1"/>
                    </a:solidFill>
                  </a:rPr>
                  <a:t>Libs</a:t>
                </a:r>
                <a:endParaRPr lang="en-US" b="1" dirty="0">
                  <a:solidFill>
                    <a:schemeClr val="tx1"/>
                  </a:solidFill>
                </a:endParaRPr>
              </a:p>
            </p:txBody>
          </p:sp>
        </p:grpSp>
      </p:grpSp>
      <p:pic>
        <p:nvPicPr>
          <p:cNvPr id="24" name="Picture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2668" y="653324"/>
            <a:ext cx="2368046" cy="1095528"/>
          </a:xfrm>
          <a:prstGeom prst="rect">
            <a:avLst/>
          </a:prstGeom>
        </p:spPr>
      </p:pic>
      <p:sp>
        <p:nvSpPr>
          <p:cNvPr id="45" name="Rounded Rectangle 44"/>
          <p:cNvSpPr/>
          <p:nvPr/>
        </p:nvSpPr>
        <p:spPr>
          <a:xfrm>
            <a:off x="5207554" y="877484"/>
            <a:ext cx="1776892" cy="706351"/>
          </a:xfrm>
          <a:prstGeom prst="roundRect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5775965" y="1318204"/>
            <a:ext cx="5625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OS</a:t>
            </a:r>
            <a:endParaRPr lang="en-US" sz="1600" b="1" dirty="0"/>
          </a:p>
        </p:txBody>
      </p:sp>
      <p:grpSp>
        <p:nvGrpSpPr>
          <p:cNvPr id="13" name="Group 12"/>
          <p:cNvGrpSpPr/>
          <p:nvPr/>
        </p:nvGrpSpPr>
        <p:grpSpPr>
          <a:xfrm>
            <a:off x="5298818" y="977048"/>
            <a:ext cx="1610878" cy="382465"/>
            <a:chOff x="9433662" y="1656982"/>
            <a:chExt cx="1276696" cy="510835"/>
          </a:xfrm>
        </p:grpSpPr>
        <p:sp>
          <p:nvSpPr>
            <p:cNvPr id="43" name="Rounded Rectangle 42"/>
            <p:cNvSpPr/>
            <p:nvPr/>
          </p:nvSpPr>
          <p:spPr>
            <a:xfrm>
              <a:off x="10051632" y="1663735"/>
              <a:ext cx="658726" cy="504082"/>
            </a:xfrm>
            <a:prstGeom prst="roundRect">
              <a:avLst/>
            </a:prstGeom>
            <a:solidFill>
              <a:srgbClr val="99FF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App1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44" name="Rounded Rectangle 43"/>
            <p:cNvSpPr/>
            <p:nvPr/>
          </p:nvSpPr>
          <p:spPr>
            <a:xfrm>
              <a:off x="9433662" y="1656982"/>
              <a:ext cx="556284" cy="504082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Libs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878491" y="2193666"/>
            <a:ext cx="2368046" cy="683957"/>
            <a:chOff x="1878491" y="2193666"/>
            <a:chExt cx="2368046" cy="683957"/>
          </a:xfrm>
        </p:grpSpPr>
        <p:sp>
          <p:nvSpPr>
            <p:cNvPr id="51" name="Rounded Rectangle 50"/>
            <p:cNvSpPr/>
            <p:nvPr/>
          </p:nvSpPr>
          <p:spPr>
            <a:xfrm>
              <a:off x="3113314" y="2202708"/>
              <a:ext cx="1133223" cy="674915"/>
            </a:xfrm>
            <a:prstGeom prst="roundRect">
              <a:avLst/>
            </a:prstGeom>
            <a:solidFill>
              <a:srgbClr val="99FF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App1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52" name="Rounded Rectangle 51"/>
            <p:cNvSpPr/>
            <p:nvPr/>
          </p:nvSpPr>
          <p:spPr>
            <a:xfrm>
              <a:off x="1878491" y="2193666"/>
              <a:ext cx="1133223" cy="674915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Libs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</p:grpSp>
      <p:pic>
        <p:nvPicPr>
          <p:cNvPr id="65" name="Picture 6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0522" y="649042"/>
            <a:ext cx="2368046" cy="1095528"/>
          </a:xfrm>
          <a:prstGeom prst="rect">
            <a:avLst/>
          </a:prstGeom>
        </p:spPr>
      </p:pic>
      <p:grpSp>
        <p:nvGrpSpPr>
          <p:cNvPr id="95" name="Group 94"/>
          <p:cNvGrpSpPr/>
          <p:nvPr/>
        </p:nvGrpSpPr>
        <p:grpSpPr>
          <a:xfrm>
            <a:off x="7812687" y="862114"/>
            <a:ext cx="1776892" cy="778255"/>
            <a:chOff x="7787861" y="759811"/>
            <a:chExt cx="1776892" cy="778255"/>
          </a:xfrm>
        </p:grpSpPr>
        <p:sp>
          <p:nvSpPr>
            <p:cNvPr id="54" name="Rounded Rectangle 53"/>
            <p:cNvSpPr/>
            <p:nvPr/>
          </p:nvSpPr>
          <p:spPr>
            <a:xfrm>
              <a:off x="7787861" y="759811"/>
              <a:ext cx="1776892" cy="706351"/>
            </a:xfrm>
            <a:prstGeom prst="roundRect">
              <a:avLst/>
            </a:prstGeom>
            <a:solidFill>
              <a:srgbClr val="CCEC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8424035" y="1199512"/>
              <a:ext cx="56259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 smtClean="0"/>
                <a:t>OS</a:t>
              </a:r>
              <a:endParaRPr lang="en-US" sz="1600" b="1" dirty="0"/>
            </a:p>
          </p:txBody>
        </p:sp>
      </p:grpSp>
      <p:grpSp>
        <p:nvGrpSpPr>
          <p:cNvPr id="85" name="Group 84"/>
          <p:cNvGrpSpPr/>
          <p:nvPr/>
        </p:nvGrpSpPr>
        <p:grpSpPr>
          <a:xfrm>
            <a:off x="4955493" y="648931"/>
            <a:ext cx="2368046" cy="1095528"/>
            <a:chOff x="766601" y="617557"/>
            <a:chExt cx="2368046" cy="1095528"/>
          </a:xfrm>
        </p:grpSpPr>
        <p:pic>
          <p:nvPicPr>
            <p:cNvPr id="77" name="Picture 7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6601" y="617557"/>
              <a:ext cx="2368046" cy="1095528"/>
            </a:xfrm>
            <a:prstGeom prst="rect">
              <a:avLst/>
            </a:prstGeom>
          </p:spPr>
        </p:pic>
        <p:grpSp>
          <p:nvGrpSpPr>
            <p:cNvPr id="78" name="Group 77"/>
            <p:cNvGrpSpPr/>
            <p:nvPr/>
          </p:nvGrpSpPr>
          <p:grpSpPr>
            <a:xfrm>
              <a:off x="1026431" y="824663"/>
              <a:ext cx="1776892" cy="731778"/>
              <a:chOff x="791584" y="701441"/>
              <a:chExt cx="1776892" cy="731778"/>
            </a:xfrm>
          </p:grpSpPr>
          <p:sp>
            <p:nvSpPr>
              <p:cNvPr id="79" name="Rounded Rectangle 78"/>
              <p:cNvSpPr/>
              <p:nvPr/>
            </p:nvSpPr>
            <p:spPr>
              <a:xfrm>
                <a:off x="791584" y="701441"/>
                <a:ext cx="1776892" cy="723432"/>
              </a:xfrm>
              <a:prstGeom prst="roundRect">
                <a:avLst/>
              </a:prstGeom>
              <a:solidFill>
                <a:srgbClr val="CCE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80" name="Group 79"/>
              <p:cNvGrpSpPr/>
              <p:nvPr/>
            </p:nvGrpSpPr>
            <p:grpSpPr>
              <a:xfrm>
                <a:off x="882848" y="786283"/>
                <a:ext cx="1610878" cy="646936"/>
                <a:chOff x="882848" y="786283"/>
                <a:chExt cx="1610878" cy="646936"/>
              </a:xfrm>
            </p:grpSpPr>
            <p:sp>
              <p:nvSpPr>
                <p:cNvPr id="81" name="TextBox 80"/>
                <p:cNvSpPr txBox="1"/>
                <p:nvPr/>
              </p:nvSpPr>
              <p:spPr>
                <a:xfrm>
                  <a:off x="1359995" y="1125443"/>
                  <a:ext cx="562599" cy="30777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b="1" dirty="0" smtClean="0"/>
                    <a:t>OS</a:t>
                  </a:r>
                  <a:endParaRPr lang="en-US" sz="1600" b="1" dirty="0"/>
                </a:p>
              </p:txBody>
            </p:sp>
            <p:grpSp>
              <p:nvGrpSpPr>
                <p:cNvPr id="82" name="Group 81"/>
                <p:cNvGrpSpPr/>
                <p:nvPr/>
              </p:nvGrpSpPr>
              <p:grpSpPr>
                <a:xfrm>
                  <a:off x="882848" y="786283"/>
                  <a:ext cx="1610878" cy="347695"/>
                  <a:chOff x="9433662" y="1656982"/>
                  <a:chExt cx="1276696" cy="510835"/>
                </a:xfrm>
              </p:grpSpPr>
              <p:sp>
                <p:nvSpPr>
                  <p:cNvPr id="83" name="Rounded Rectangle 82"/>
                  <p:cNvSpPr/>
                  <p:nvPr/>
                </p:nvSpPr>
                <p:spPr>
                  <a:xfrm>
                    <a:off x="10051632" y="1663735"/>
                    <a:ext cx="658726" cy="504082"/>
                  </a:xfrm>
                  <a:prstGeom prst="roundRect">
                    <a:avLst/>
                  </a:prstGeom>
                  <a:solidFill>
                    <a:srgbClr val="99FF66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400" b="1" dirty="0" smtClean="0">
                        <a:solidFill>
                          <a:schemeClr val="tx1"/>
                        </a:solidFill>
                      </a:rPr>
                      <a:t>App1</a:t>
                    </a:r>
                    <a:endParaRPr lang="en-US" sz="1400" b="1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84" name="Rounded Rectangle 83"/>
                  <p:cNvSpPr/>
                  <p:nvPr/>
                </p:nvSpPr>
                <p:spPr>
                  <a:xfrm>
                    <a:off x="9433662" y="1656982"/>
                    <a:ext cx="556284" cy="504082"/>
                  </a:xfrm>
                  <a:prstGeom prst="roundRect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400" b="1" dirty="0" smtClean="0">
                        <a:solidFill>
                          <a:schemeClr val="tx1"/>
                        </a:solidFill>
                      </a:rPr>
                      <a:t>Libs</a:t>
                    </a:r>
                    <a:endParaRPr lang="en-US" sz="1400" b="1" dirty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</p:grpSp>
      </p:grpSp>
      <p:grpSp>
        <p:nvGrpSpPr>
          <p:cNvPr id="97" name="Group 96"/>
          <p:cNvGrpSpPr/>
          <p:nvPr/>
        </p:nvGrpSpPr>
        <p:grpSpPr>
          <a:xfrm>
            <a:off x="7218911" y="1935332"/>
            <a:ext cx="2699657" cy="1690914"/>
            <a:chOff x="4585407" y="1937656"/>
            <a:chExt cx="2699657" cy="1690914"/>
          </a:xfrm>
        </p:grpSpPr>
        <p:sp>
          <p:nvSpPr>
            <p:cNvPr id="101" name="Rounded Rectangle 100"/>
            <p:cNvSpPr/>
            <p:nvPr/>
          </p:nvSpPr>
          <p:spPr>
            <a:xfrm>
              <a:off x="4585407" y="1937656"/>
              <a:ext cx="2699657" cy="1690914"/>
            </a:xfrm>
            <a:prstGeom prst="roundRect">
              <a:avLst/>
            </a:prstGeom>
            <a:solidFill>
              <a:srgbClr val="CCEC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4860071" y="3124591"/>
              <a:ext cx="2323393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Operating</a:t>
              </a:r>
              <a:r>
                <a:rPr lang="en-US" dirty="0" smtClean="0"/>
                <a:t> </a:t>
              </a:r>
              <a:r>
                <a:rPr lang="en-US" b="1" dirty="0"/>
                <a:t>System</a:t>
              </a:r>
              <a:r>
                <a:rPr lang="en-US" dirty="0" smtClean="0"/>
                <a:t> </a:t>
              </a:r>
              <a:r>
                <a:rPr lang="en-US" b="1" dirty="0"/>
                <a:t>(OS)</a:t>
              </a:r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7886852" y="947429"/>
            <a:ext cx="1610878" cy="382465"/>
            <a:chOff x="9433662" y="1598827"/>
            <a:chExt cx="1276696" cy="510834"/>
          </a:xfrm>
        </p:grpSpPr>
        <p:sp>
          <p:nvSpPr>
            <p:cNvPr id="58" name="Rounded Rectangle 57"/>
            <p:cNvSpPr/>
            <p:nvPr/>
          </p:nvSpPr>
          <p:spPr>
            <a:xfrm>
              <a:off x="10051632" y="1605579"/>
              <a:ext cx="658726" cy="504082"/>
            </a:xfrm>
            <a:prstGeom prst="roundRect">
              <a:avLst/>
            </a:prstGeom>
            <a:solidFill>
              <a:srgbClr val="FF99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App2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59" name="Rounded Rectangle 58"/>
            <p:cNvSpPr/>
            <p:nvPr/>
          </p:nvSpPr>
          <p:spPr>
            <a:xfrm>
              <a:off x="9433662" y="1598827"/>
              <a:ext cx="556284" cy="504083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 smtClean="0">
                  <a:solidFill>
                    <a:schemeClr val="tx1"/>
                  </a:solidFill>
                </a:rPr>
                <a:t>Libs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03" name="Group 102"/>
          <p:cNvGrpSpPr/>
          <p:nvPr/>
        </p:nvGrpSpPr>
        <p:grpSpPr>
          <a:xfrm>
            <a:off x="7418500" y="2274978"/>
            <a:ext cx="2368046" cy="683957"/>
            <a:chOff x="1841097" y="2193666"/>
            <a:chExt cx="2368046" cy="683957"/>
          </a:xfrm>
        </p:grpSpPr>
        <p:sp>
          <p:nvSpPr>
            <p:cNvPr id="104" name="Rounded Rectangle 103"/>
            <p:cNvSpPr/>
            <p:nvPr/>
          </p:nvSpPr>
          <p:spPr>
            <a:xfrm>
              <a:off x="3075920" y="2202708"/>
              <a:ext cx="1133223" cy="674915"/>
            </a:xfrm>
            <a:prstGeom prst="roundRect">
              <a:avLst/>
            </a:prstGeom>
            <a:solidFill>
              <a:srgbClr val="FF99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App2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105" name="Rounded Rectangle 104"/>
            <p:cNvSpPr/>
            <p:nvPr/>
          </p:nvSpPr>
          <p:spPr>
            <a:xfrm>
              <a:off x="1841097" y="2193666"/>
              <a:ext cx="1133223" cy="674915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Libs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94" name="Group 93"/>
          <p:cNvGrpSpPr/>
          <p:nvPr/>
        </p:nvGrpSpPr>
        <p:grpSpPr>
          <a:xfrm>
            <a:off x="7560652" y="643462"/>
            <a:ext cx="2368046" cy="1095528"/>
            <a:chOff x="589798" y="648931"/>
            <a:chExt cx="2368046" cy="1095528"/>
          </a:xfrm>
        </p:grpSpPr>
        <p:pic>
          <p:nvPicPr>
            <p:cNvPr id="86" name="Picture 8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9798" y="648931"/>
              <a:ext cx="2368046" cy="1095528"/>
            </a:xfrm>
            <a:prstGeom prst="rect">
              <a:avLst/>
            </a:prstGeom>
          </p:spPr>
        </p:pic>
        <p:grpSp>
          <p:nvGrpSpPr>
            <p:cNvPr id="87" name="Group 86"/>
            <p:cNvGrpSpPr/>
            <p:nvPr/>
          </p:nvGrpSpPr>
          <p:grpSpPr>
            <a:xfrm>
              <a:off x="827137" y="821572"/>
              <a:ext cx="1776892" cy="779273"/>
              <a:chOff x="9404873" y="1524001"/>
              <a:chExt cx="1408270" cy="1040827"/>
            </a:xfrm>
          </p:grpSpPr>
          <p:sp>
            <p:nvSpPr>
              <p:cNvPr id="88" name="Rounded Rectangle 87"/>
              <p:cNvSpPr/>
              <p:nvPr/>
            </p:nvSpPr>
            <p:spPr>
              <a:xfrm>
                <a:off x="9404873" y="1524001"/>
                <a:ext cx="1408270" cy="943429"/>
              </a:xfrm>
              <a:prstGeom prst="roundRect">
                <a:avLst/>
              </a:prstGeom>
              <a:solidFill>
                <a:srgbClr val="CCE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89" name="Group 88"/>
              <p:cNvGrpSpPr/>
              <p:nvPr/>
            </p:nvGrpSpPr>
            <p:grpSpPr>
              <a:xfrm>
                <a:off x="9477204" y="1656982"/>
                <a:ext cx="1276696" cy="907846"/>
                <a:chOff x="9477204" y="1656982"/>
                <a:chExt cx="1276696" cy="907846"/>
              </a:xfrm>
            </p:grpSpPr>
            <p:sp>
              <p:nvSpPr>
                <p:cNvPr id="90" name="TextBox 89"/>
                <p:cNvSpPr txBox="1"/>
                <p:nvPr/>
              </p:nvSpPr>
              <p:spPr>
                <a:xfrm>
                  <a:off x="9855365" y="2112642"/>
                  <a:ext cx="445886" cy="4521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b="1" dirty="0" smtClean="0"/>
                    <a:t>OS</a:t>
                  </a:r>
                  <a:endParaRPr lang="en-US" sz="1600" b="1" dirty="0"/>
                </a:p>
              </p:txBody>
            </p:sp>
            <p:grpSp>
              <p:nvGrpSpPr>
                <p:cNvPr id="91" name="Group 90"/>
                <p:cNvGrpSpPr/>
                <p:nvPr/>
              </p:nvGrpSpPr>
              <p:grpSpPr>
                <a:xfrm>
                  <a:off x="9477204" y="1656982"/>
                  <a:ext cx="1276696" cy="510835"/>
                  <a:chOff x="9433662" y="1656982"/>
                  <a:chExt cx="1276696" cy="510835"/>
                </a:xfrm>
              </p:grpSpPr>
              <p:sp>
                <p:nvSpPr>
                  <p:cNvPr id="92" name="Rounded Rectangle 91"/>
                  <p:cNvSpPr/>
                  <p:nvPr/>
                </p:nvSpPr>
                <p:spPr>
                  <a:xfrm>
                    <a:off x="10051632" y="1663735"/>
                    <a:ext cx="658726" cy="504082"/>
                  </a:xfrm>
                  <a:prstGeom prst="roundRect">
                    <a:avLst/>
                  </a:prstGeom>
                  <a:solidFill>
                    <a:srgbClr val="FF99C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400" b="1" dirty="0" smtClean="0">
                        <a:solidFill>
                          <a:schemeClr val="tx1"/>
                        </a:solidFill>
                      </a:rPr>
                      <a:t>App2</a:t>
                    </a:r>
                    <a:endParaRPr lang="en-US" sz="1400" b="1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93" name="Rounded Rectangle 92"/>
                  <p:cNvSpPr/>
                  <p:nvPr/>
                </p:nvSpPr>
                <p:spPr>
                  <a:xfrm>
                    <a:off x="9433662" y="1656982"/>
                    <a:ext cx="556284" cy="504082"/>
                  </a:xfrm>
                  <a:prstGeom prst="roundRect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400" b="1" dirty="0" smtClean="0">
                        <a:solidFill>
                          <a:schemeClr val="tx1"/>
                        </a:solidFill>
                      </a:rPr>
                      <a:t>Libs</a:t>
                    </a:r>
                    <a:endParaRPr lang="en-US" sz="1400" b="1" dirty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</p:grpSp>
      </p:grpSp>
      <p:pic>
        <p:nvPicPr>
          <p:cNvPr id="106" name="Picture 10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6109" y="1948082"/>
            <a:ext cx="1673678" cy="1510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470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2000" fill="hold"/>
                                        <p:tgtEl>
                                          <p:spTgt spid="30"/>
                                        </p:tgtEl>
                                      </p:cBhvr>
                                      <p:by x="2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4.44444E-6 L 0.10248 0.00625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117" y="301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35 -0.00208 L 0.20131 0.00533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948" y="370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5"/>
                                            </p:cond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5573 -0.19144 L 0.13151 -0.19144 C 0.07565 -0.19144 0.00729 -0.12917 0.00729 -0.07848 L 0.00729 0.03588 " pathEditMode="relative" rAng="0" ptsTypes="AAAA">
                                      <p:cBhvr>
                                        <p:cTn id="46" dur="2000" spd="-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422" y="11366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45"/>
                                            </p:cond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000"/>
                            </p:stCondLst>
                            <p:childTnLst>
                              <p:par>
                                <p:cTn id="4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000"/>
                            </p:stCondLst>
                            <p:childTnLst>
                              <p:par>
                                <p:cTn id="5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000"/>
                            </p:stCondLst>
                            <p:childTnLst>
                              <p:par>
                                <p:cTn id="54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2000"/>
                            </p:stCondLst>
                            <p:childTnLst>
                              <p:par>
                                <p:cTn id="6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1.48148E-6 L 0.00417 -0.21435 " pathEditMode="relative" rAng="0" ptsTypes="AA">
                                      <p:cBhvr>
                                        <p:cTn id="75" dur="2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8" y="-10718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74"/>
                                            </p:cond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2000"/>
                            </p:stCondLst>
                            <p:childTnLst>
                              <p:par>
                                <p:cTn id="7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2000"/>
                            </p:stCondLst>
                            <p:childTnLst>
                              <p:par>
                                <p:cTn id="8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2000"/>
                            </p:stCondLst>
                            <p:childTnLst>
                              <p:par>
                                <p:cTn id="8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5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44 -0.00023 L -0.12175 -0.00023 C -0.17553 -0.00023 -0.24154 0.0544 -0.24154 0.0993 L -0.24154 0.19977 " pathEditMode="relative" rAng="0" ptsTypes="AAAA">
                                      <p:cBhvr>
                                        <p:cTn id="92" dur="2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005" y="100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5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74 -0.00231 L -0.12878 -0.00231 C -0.18503 -0.00231 -0.25417 0.0537 -0.25417 0.09931 L -0.25417 0.20116 " pathEditMode="relative" rAng="0" ptsTypes="AAAA">
                                      <p:cBhvr>
                                        <p:cTn id="96" dur="2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78" y="10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5" grpId="0" animBg="1"/>
      <p:bldP spid="45" grpId="1" animBg="1"/>
      <p:bldP spid="46" grpId="0"/>
      <p:bldP spid="46" grpId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52292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Docker - Ease Of Use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06292"/>
            <a:ext cx="5609652" cy="4353533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315534" y="3112305"/>
            <a:ext cx="3132255" cy="2110920"/>
            <a:chOff x="1712686" y="1937656"/>
            <a:chExt cx="2699657" cy="1694391"/>
          </a:xfrm>
        </p:grpSpPr>
        <p:sp>
          <p:nvSpPr>
            <p:cNvPr id="5" name="Rounded Rectangle 4"/>
            <p:cNvSpPr/>
            <p:nvPr/>
          </p:nvSpPr>
          <p:spPr>
            <a:xfrm>
              <a:off x="1712686" y="1937656"/>
              <a:ext cx="2699657" cy="1690914"/>
            </a:xfrm>
            <a:prstGeom prst="roundRect">
              <a:avLst/>
            </a:prstGeom>
            <a:solidFill>
              <a:srgbClr val="CCEC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088950" y="3262715"/>
              <a:ext cx="2323393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Operating</a:t>
              </a:r>
              <a:r>
                <a:rPr lang="en-US" dirty="0" smtClean="0"/>
                <a:t> </a:t>
              </a:r>
              <a:r>
                <a:rPr lang="en-US" b="1" dirty="0"/>
                <a:t>System</a:t>
              </a:r>
              <a:r>
                <a:rPr lang="en-US" dirty="0" smtClean="0"/>
                <a:t> </a:t>
              </a:r>
              <a:r>
                <a:rPr lang="en-US" b="1" dirty="0"/>
                <a:t>(OS)</a:t>
              </a:r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4938" y="2406291"/>
            <a:ext cx="5548205" cy="4353533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6853714" y="3112305"/>
            <a:ext cx="3097946" cy="2106588"/>
            <a:chOff x="1712686" y="1937656"/>
            <a:chExt cx="2699658" cy="1690914"/>
          </a:xfrm>
        </p:grpSpPr>
        <p:sp>
          <p:nvSpPr>
            <p:cNvPr id="12" name="Rounded Rectangle 11"/>
            <p:cNvSpPr/>
            <p:nvPr/>
          </p:nvSpPr>
          <p:spPr>
            <a:xfrm>
              <a:off x="1712686" y="1937656"/>
              <a:ext cx="2699657" cy="1690914"/>
            </a:xfrm>
            <a:prstGeom prst="roundRect">
              <a:avLst/>
            </a:prstGeom>
            <a:solidFill>
              <a:srgbClr val="CCEC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088951" y="3259238"/>
              <a:ext cx="2323393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Operating</a:t>
              </a:r>
              <a:r>
                <a:rPr lang="en-US" dirty="0" smtClean="0"/>
                <a:t> </a:t>
              </a:r>
              <a:r>
                <a:rPr lang="en-US" b="1" dirty="0"/>
                <a:t>System</a:t>
              </a:r>
              <a:r>
                <a:rPr lang="en-US" dirty="0" smtClean="0"/>
                <a:t> </a:t>
              </a:r>
              <a:r>
                <a:rPr lang="en-US" b="1" dirty="0"/>
                <a:t>(OS)</a:t>
              </a:r>
            </a:p>
          </p:txBody>
        </p:sp>
      </p:grpSp>
      <p:sp>
        <p:nvSpPr>
          <p:cNvPr id="14" name="Rectangle 13"/>
          <p:cNvSpPr/>
          <p:nvPr/>
        </p:nvSpPr>
        <p:spPr>
          <a:xfrm>
            <a:off x="773381" y="6382453"/>
            <a:ext cx="2245590" cy="37737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DEV MACHINE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7279892" y="6382453"/>
            <a:ext cx="2245590" cy="377372"/>
          </a:xfrm>
          <a:prstGeom prst="rect">
            <a:avLst/>
          </a:prstGeom>
          <a:solidFill>
            <a:srgbClr val="FF7C8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PRD MACHINE</a:t>
            </a:r>
            <a:endParaRPr lang="en-US" b="1" dirty="0">
              <a:solidFill>
                <a:schemeClr val="tx1"/>
              </a:solidFill>
            </a:endParaRPr>
          </a:p>
        </p:txBody>
      </p:sp>
      <p:grpSp>
        <p:nvGrpSpPr>
          <p:cNvPr id="26" name="Group 25"/>
          <p:cNvGrpSpPr/>
          <p:nvPr/>
        </p:nvGrpSpPr>
        <p:grpSpPr>
          <a:xfrm>
            <a:off x="540358" y="3303626"/>
            <a:ext cx="2625120" cy="675128"/>
            <a:chOff x="540358" y="3303626"/>
            <a:chExt cx="2625120" cy="675128"/>
          </a:xfrm>
        </p:grpSpPr>
        <p:sp>
          <p:nvSpPr>
            <p:cNvPr id="17" name="Rounded Rectangle 16"/>
            <p:cNvSpPr/>
            <p:nvPr/>
          </p:nvSpPr>
          <p:spPr>
            <a:xfrm>
              <a:off x="2032255" y="3303839"/>
              <a:ext cx="1133223" cy="674915"/>
            </a:xfrm>
            <a:prstGeom prst="roundRect">
              <a:avLst/>
            </a:prstGeom>
            <a:solidFill>
              <a:srgbClr val="FF99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App2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540358" y="3303626"/>
              <a:ext cx="1133223" cy="674915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Jar files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19" name="Rounded Rectangle 18"/>
          <p:cNvSpPr/>
          <p:nvPr/>
        </p:nvSpPr>
        <p:spPr>
          <a:xfrm>
            <a:off x="540357" y="4083854"/>
            <a:ext cx="1133223" cy="674915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Java 1.7</a:t>
            </a:r>
            <a:endParaRPr lang="en-US" b="1" dirty="0">
              <a:solidFill>
                <a:schemeClr val="tx1"/>
              </a:solidFill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7410" y="753089"/>
            <a:ext cx="820390" cy="342513"/>
          </a:xfrm>
          <a:prstGeom prst="rect">
            <a:avLst/>
          </a:prstGeom>
        </p:spPr>
      </p:pic>
      <p:grpSp>
        <p:nvGrpSpPr>
          <p:cNvPr id="30" name="Group 29"/>
          <p:cNvGrpSpPr/>
          <p:nvPr/>
        </p:nvGrpSpPr>
        <p:grpSpPr>
          <a:xfrm>
            <a:off x="4049486" y="1156710"/>
            <a:ext cx="1741715" cy="439861"/>
            <a:chOff x="4049486" y="1156710"/>
            <a:chExt cx="1741715" cy="439861"/>
          </a:xfrm>
        </p:grpSpPr>
        <p:sp>
          <p:nvSpPr>
            <p:cNvPr id="22" name="Rounded Rectangle 21"/>
            <p:cNvSpPr/>
            <p:nvPr/>
          </p:nvSpPr>
          <p:spPr>
            <a:xfrm>
              <a:off x="5043041" y="1156710"/>
              <a:ext cx="748160" cy="439861"/>
            </a:xfrm>
            <a:prstGeom prst="roundRect">
              <a:avLst/>
            </a:prstGeom>
            <a:solidFill>
              <a:srgbClr val="FF99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App2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23" name="Rounded Rectangle 22"/>
            <p:cNvSpPr/>
            <p:nvPr/>
          </p:nvSpPr>
          <p:spPr>
            <a:xfrm>
              <a:off x="4049486" y="1156710"/>
              <a:ext cx="954535" cy="439861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Jar files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538991" y="3312402"/>
            <a:ext cx="2625120" cy="675128"/>
            <a:chOff x="540358" y="3303626"/>
            <a:chExt cx="2625120" cy="675128"/>
          </a:xfrm>
        </p:grpSpPr>
        <p:sp>
          <p:nvSpPr>
            <p:cNvPr id="28" name="Rounded Rectangle 27"/>
            <p:cNvSpPr/>
            <p:nvPr/>
          </p:nvSpPr>
          <p:spPr>
            <a:xfrm>
              <a:off x="2032255" y="3303839"/>
              <a:ext cx="1133223" cy="674915"/>
            </a:xfrm>
            <a:prstGeom prst="roundRect">
              <a:avLst/>
            </a:prstGeom>
            <a:solidFill>
              <a:srgbClr val="FF99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App2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29" name="Rounded Rectangle 28"/>
            <p:cNvSpPr/>
            <p:nvPr/>
          </p:nvSpPr>
          <p:spPr>
            <a:xfrm>
              <a:off x="540358" y="3303626"/>
              <a:ext cx="1133223" cy="674915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Jar files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3730481" y="1075819"/>
            <a:ext cx="2625120" cy="675128"/>
            <a:chOff x="540358" y="3303626"/>
            <a:chExt cx="2625120" cy="675128"/>
          </a:xfrm>
        </p:grpSpPr>
        <p:sp>
          <p:nvSpPr>
            <p:cNvPr id="32" name="Rounded Rectangle 31"/>
            <p:cNvSpPr/>
            <p:nvPr/>
          </p:nvSpPr>
          <p:spPr>
            <a:xfrm>
              <a:off x="2032255" y="3303839"/>
              <a:ext cx="1133223" cy="674915"/>
            </a:xfrm>
            <a:prstGeom prst="roundRect">
              <a:avLst/>
            </a:prstGeom>
            <a:solidFill>
              <a:srgbClr val="FF99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App2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33" name="Rounded Rectangle 32"/>
            <p:cNvSpPr/>
            <p:nvPr/>
          </p:nvSpPr>
          <p:spPr>
            <a:xfrm>
              <a:off x="540358" y="3303626"/>
              <a:ext cx="1133223" cy="674915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Jar files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34" name="Rounded Rectangle 33"/>
          <p:cNvSpPr/>
          <p:nvPr/>
        </p:nvSpPr>
        <p:spPr>
          <a:xfrm>
            <a:off x="7064528" y="4083853"/>
            <a:ext cx="1133223" cy="674915"/>
          </a:xfrm>
          <a:prstGeom prst="roundRect">
            <a:avLst/>
          </a:prstGeom>
          <a:solidFill>
            <a:srgbClr val="99F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Java 1.8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6590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1.85185E-6 L 0.2586 -0.33102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747" y="-17037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31"/>
                                            </p:cond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1.48148E-6 L 0.27201 0.32384 " pathEditMode="relative" rAng="0" ptsTypes="AA">
                                      <p:cBhvr>
                                        <p:cTn id="54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594" y="161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9" grpId="0" animBg="1"/>
      <p:bldP spid="34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52292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Docker - Ease Of Use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06292"/>
            <a:ext cx="5609652" cy="4353533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315534" y="3112305"/>
            <a:ext cx="3132255" cy="2110920"/>
            <a:chOff x="1712686" y="1937656"/>
            <a:chExt cx="2699657" cy="1694391"/>
          </a:xfrm>
        </p:grpSpPr>
        <p:sp>
          <p:nvSpPr>
            <p:cNvPr id="5" name="Rounded Rectangle 4"/>
            <p:cNvSpPr/>
            <p:nvPr/>
          </p:nvSpPr>
          <p:spPr>
            <a:xfrm>
              <a:off x="1712686" y="1937656"/>
              <a:ext cx="2699657" cy="1690914"/>
            </a:xfrm>
            <a:prstGeom prst="roundRect">
              <a:avLst/>
            </a:prstGeom>
            <a:solidFill>
              <a:srgbClr val="CCEC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088950" y="3262715"/>
              <a:ext cx="2323393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Operating</a:t>
              </a:r>
              <a:r>
                <a:rPr lang="en-US" dirty="0" smtClean="0"/>
                <a:t> </a:t>
              </a:r>
              <a:r>
                <a:rPr lang="en-US" b="1" dirty="0"/>
                <a:t>System</a:t>
              </a:r>
              <a:r>
                <a:rPr lang="en-US" dirty="0" smtClean="0"/>
                <a:t> </a:t>
              </a:r>
              <a:r>
                <a:rPr lang="en-US" b="1" dirty="0"/>
                <a:t>(OS)</a:t>
              </a:r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4938" y="2406291"/>
            <a:ext cx="5548205" cy="4353533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6853714" y="3112305"/>
            <a:ext cx="3097946" cy="2106588"/>
            <a:chOff x="1712686" y="1937656"/>
            <a:chExt cx="2699658" cy="1690914"/>
          </a:xfrm>
        </p:grpSpPr>
        <p:sp>
          <p:nvSpPr>
            <p:cNvPr id="12" name="Rounded Rectangle 11"/>
            <p:cNvSpPr/>
            <p:nvPr/>
          </p:nvSpPr>
          <p:spPr>
            <a:xfrm>
              <a:off x="1712686" y="1937656"/>
              <a:ext cx="2699657" cy="1690914"/>
            </a:xfrm>
            <a:prstGeom prst="roundRect">
              <a:avLst/>
            </a:prstGeom>
            <a:solidFill>
              <a:srgbClr val="CCEC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088951" y="3259238"/>
              <a:ext cx="2323393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Operating</a:t>
              </a:r>
              <a:r>
                <a:rPr lang="en-US" dirty="0" smtClean="0"/>
                <a:t> </a:t>
              </a:r>
              <a:r>
                <a:rPr lang="en-US" b="1" dirty="0"/>
                <a:t>System</a:t>
              </a:r>
              <a:r>
                <a:rPr lang="en-US" dirty="0" smtClean="0"/>
                <a:t> </a:t>
              </a:r>
              <a:r>
                <a:rPr lang="en-US" b="1" dirty="0"/>
                <a:t>(OS)</a:t>
              </a:r>
            </a:p>
          </p:txBody>
        </p:sp>
      </p:grpSp>
      <p:sp>
        <p:nvSpPr>
          <p:cNvPr id="14" name="Rectangle 13"/>
          <p:cNvSpPr/>
          <p:nvPr/>
        </p:nvSpPr>
        <p:spPr>
          <a:xfrm>
            <a:off x="773381" y="6382453"/>
            <a:ext cx="2245590" cy="37737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DEV MACHINE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7279892" y="6382453"/>
            <a:ext cx="2245590" cy="377372"/>
          </a:xfrm>
          <a:prstGeom prst="rect">
            <a:avLst/>
          </a:prstGeom>
          <a:solidFill>
            <a:srgbClr val="FF7C8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PRD MACHINE</a:t>
            </a:r>
            <a:endParaRPr lang="en-US" b="1" dirty="0">
              <a:solidFill>
                <a:schemeClr val="tx1"/>
              </a:solidFill>
            </a:endParaRPr>
          </a:p>
        </p:txBody>
      </p:sp>
      <p:grpSp>
        <p:nvGrpSpPr>
          <p:cNvPr id="26" name="Group 25"/>
          <p:cNvGrpSpPr/>
          <p:nvPr/>
        </p:nvGrpSpPr>
        <p:grpSpPr>
          <a:xfrm>
            <a:off x="540358" y="3303626"/>
            <a:ext cx="2625120" cy="675128"/>
            <a:chOff x="540358" y="3303626"/>
            <a:chExt cx="2625120" cy="675128"/>
          </a:xfrm>
        </p:grpSpPr>
        <p:sp>
          <p:nvSpPr>
            <p:cNvPr id="17" name="Rounded Rectangle 16"/>
            <p:cNvSpPr/>
            <p:nvPr/>
          </p:nvSpPr>
          <p:spPr>
            <a:xfrm>
              <a:off x="2032255" y="3303839"/>
              <a:ext cx="1133223" cy="674915"/>
            </a:xfrm>
            <a:prstGeom prst="roundRect">
              <a:avLst/>
            </a:prstGeom>
            <a:solidFill>
              <a:srgbClr val="FF99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App2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540358" y="3303626"/>
              <a:ext cx="1133223" cy="674915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Jar files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19" name="Rounded Rectangle 18"/>
          <p:cNvSpPr/>
          <p:nvPr/>
        </p:nvSpPr>
        <p:spPr>
          <a:xfrm>
            <a:off x="540357" y="4083854"/>
            <a:ext cx="1133223" cy="674915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Java 1.7</a:t>
            </a:r>
            <a:endParaRPr lang="en-US" b="1" dirty="0">
              <a:solidFill>
                <a:schemeClr val="tx1"/>
              </a:solidFill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7410" y="753089"/>
            <a:ext cx="820390" cy="342513"/>
          </a:xfrm>
          <a:prstGeom prst="rect">
            <a:avLst/>
          </a:prstGeom>
        </p:spPr>
      </p:pic>
      <p:grpSp>
        <p:nvGrpSpPr>
          <p:cNvPr id="30" name="Group 29"/>
          <p:cNvGrpSpPr/>
          <p:nvPr/>
        </p:nvGrpSpPr>
        <p:grpSpPr>
          <a:xfrm>
            <a:off x="4049486" y="1156710"/>
            <a:ext cx="1741715" cy="439861"/>
            <a:chOff x="4049486" y="1156710"/>
            <a:chExt cx="1741715" cy="439861"/>
          </a:xfrm>
        </p:grpSpPr>
        <p:sp>
          <p:nvSpPr>
            <p:cNvPr id="22" name="Rounded Rectangle 21"/>
            <p:cNvSpPr/>
            <p:nvPr/>
          </p:nvSpPr>
          <p:spPr>
            <a:xfrm>
              <a:off x="5043041" y="1156710"/>
              <a:ext cx="748160" cy="439861"/>
            </a:xfrm>
            <a:prstGeom prst="roundRect">
              <a:avLst/>
            </a:prstGeom>
            <a:solidFill>
              <a:srgbClr val="FF99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App2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23" name="Rounded Rectangle 22"/>
            <p:cNvSpPr/>
            <p:nvPr/>
          </p:nvSpPr>
          <p:spPr>
            <a:xfrm>
              <a:off x="4049486" y="1156710"/>
              <a:ext cx="954535" cy="439861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Jar files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540358" y="3303519"/>
            <a:ext cx="2625120" cy="675128"/>
            <a:chOff x="540358" y="3303626"/>
            <a:chExt cx="2625120" cy="675128"/>
          </a:xfrm>
        </p:grpSpPr>
        <p:sp>
          <p:nvSpPr>
            <p:cNvPr id="28" name="Rounded Rectangle 27"/>
            <p:cNvSpPr/>
            <p:nvPr/>
          </p:nvSpPr>
          <p:spPr>
            <a:xfrm>
              <a:off x="2032255" y="3303839"/>
              <a:ext cx="1133223" cy="674915"/>
            </a:xfrm>
            <a:prstGeom prst="roundRect">
              <a:avLst/>
            </a:prstGeom>
            <a:solidFill>
              <a:srgbClr val="FF99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App2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29" name="Rounded Rectangle 28"/>
            <p:cNvSpPr/>
            <p:nvPr/>
          </p:nvSpPr>
          <p:spPr>
            <a:xfrm>
              <a:off x="540358" y="3303626"/>
              <a:ext cx="1133223" cy="674915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Jar files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3730481" y="1075819"/>
            <a:ext cx="2625120" cy="675128"/>
            <a:chOff x="540358" y="3303626"/>
            <a:chExt cx="2625120" cy="675128"/>
          </a:xfrm>
        </p:grpSpPr>
        <p:sp>
          <p:nvSpPr>
            <p:cNvPr id="32" name="Rounded Rectangle 31"/>
            <p:cNvSpPr/>
            <p:nvPr/>
          </p:nvSpPr>
          <p:spPr>
            <a:xfrm>
              <a:off x="2032255" y="3303839"/>
              <a:ext cx="1133223" cy="674915"/>
            </a:xfrm>
            <a:prstGeom prst="roundRect">
              <a:avLst/>
            </a:prstGeom>
            <a:solidFill>
              <a:srgbClr val="FF99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App2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33" name="Rounded Rectangle 32"/>
            <p:cNvSpPr/>
            <p:nvPr/>
          </p:nvSpPr>
          <p:spPr>
            <a:xfrm>
              <a:off x="540358" y="3303626"/>
              <a:ext cx="1133223" cy="674915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Jar files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34" name="Rounded Rectangle 33"/>
          <p:cNvSpPr/>
          <p:nvPr/>
        </p:nvSpPr>
        <p:spPr>
          <a:xfrm>
            <a:off x="7064528" y="4083853"/>
            <a:ext cx="1133223" cy="674915"/>
          </a:xfrm>
          <a:prstGeom prst="roundRect">
            <a:avLst/>
          </a:prstGeom>
          <a:solidFill>
            <a:srgbClr val="99F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Java 1.8</a:t>
            </a:r>
            <a:endParaRPr lang="en-US" b="1" dirty="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1672" y="3154942"/>
            <a:ext cx="1669709" cy="1669709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473686" y="3446154"/>
            <a:ext cx="2815950" cy="1238293"/>
            <a:chOff x="6929795" y="753089"/>
            <a:chExt cx="2815950" cy="1238293"/>
          </a:xfrm>
        </p:grpSpPr>
        <p:grpSp>
          <p:nvGrpSpPr>
            <p:cNvPr id="35" name="Group 34"/>
            <p:cNvGrpSpPr/>
            <p:nvPr/>
          </p:nvGrpSpPr>
          <p:grpSpPr>
            <a:xfrm>
              <a:off x="6929795" y="753089"/>
              <a:ext cx="2815950" cy="1238293"/>
              <a:chOff x="766601" y="617557"/>
              <a:chExt cx="2368046" cy="1095528"/>
            </a:xfrm>
          </p:grpSpPr>
          <p:pic>
            <p:nvPicPr>
              <p:cNvPr id="36" name="Picture 35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6601" y="617557"/>
                <a:ext cx="2368046" cy="1095528"/>
              </a:xfrm>
              <a:prstGeom prst="rect">
                <a:avLst/>
              </a:prstGeom>
            </p:spPr>
          </p:pic>
          <p:grpSp>
            <p:nvGrpSpPr>
              <p:cNvPr id="37" name="Group 36"/>
              <p:cNvGrpSpPr/>
              <p:nvPr/>
            </p:nvGrpSpPr>
            <p:grpSpPr>
              <a:xfrm>
                <a:off x="1026431" y="824663"/>
                <a:ext cx="1776892" cy="811481"/>
                <a:chOff x="791584" y="701441"/>
                <a:chExt cx="1776892" cy="811481"/>
              </a:xfrm>
            </p:grpSpPr>
            <p:sp>
              <p:nvSpPr>
                <p:cNvPr id="38" name="Rounded Rectangle 37"/>
                <p:cNvSpPr/>
                <p:nvPr/>
              </p:nvSpPr>
              <p:spPr>
                <a:xfrm>
                  <a:off x="791584" y="701441"/>
                  <a:ext cx="1776892" cy="723432"/>
                </a:xfrm>
                <a:prstGeom prst="roundRect">
                  <a:avLst/>
                </a:prstGeom>
                <a:solidFill>
                  <a:srgbClr val="CCEC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b="1" dirty="0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39" name="Group 38"/>
                <p:cNvGrpSpPr/>
                <p:nvPr/>
              </p:nvGrpSpPr>
              <p:grpSpPr>
                <a:xfrm>
                  <a:off x="882849" y="786283"/>
                  <a:ext cx="1610878" cy="726639"/>
                  <a:chOff x="882849" y="786283"/>
                  <a:chExt cx="1610878" cy="726639"/>
                </a:xfrm>
              </p:grpSpPr>
              <p:sp>
                <p:nvSpPr>
                  <p:cNvPr id="40" name="TextBox 39"/>
                  <p:cNvSpPr txBox="1"/>
                  <p:nvPr/>
                </p:nvSpPr>
                <p:spPr>
                  <a:xfrm>
                    <a:off x="1505051" y="1205146"/>
                    <a:ext cx="562599" cy="30777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600" b="1" dirty="0" smtClean="0"/>
                      <a:t>OS</a:t>
                    </a:r>
                    <a:endParaRPr lang="en-US" sz="1600" b="1" dirty="0"/>
                  </a:p>
                </p:txBody>
              </p:sp>
              <p:grpSp>
                <p:nvGrpSpPr>
                  <p:cNvPr id="41" name="Group 40"/>
                  <p:cNvGrpSpPr/>
                  <p:nvPr/>
                </p:nvGrpSpPr>
                <p:grpSpPr>
                  <a:xfrm>
                    <a:off x="882849" y="786283"/>
                    <a:ext cx="1610878" cy="249825"/>
                    <a:chOff x="9433662" y="1656982"/>
                    <a:chExt cx="1276696" cy="367044"/>
                  </a:xfrm>
                </p:grpSpPr>
                <p:sp>
                  <p:nvSpPr>
                    <p:cNvPr id="42" name="Rounded Rectangle 41"/>
                    <p:cNvSpPr/>
                    <p:nvPr/>
                  </p:nvSpPr>
                  <p:spPr>
                    <a:xfrm>
                      <a:off x="10051632" y="1663734"/>
                      <a:ext cx="658726" cy="360292"/>
                    </a:xfrm>
                    <a:prstGeom prst="roundRect">
                      <a:avLst/>
                    </a:prstGeom>
                    <a:solidFill>
                      <a:srgbClr val="99FF66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</a:rPr>
                        <a:t>App2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43" name="Rounded Rectangle 42"/>
                    <p:cNvSpPr/>
                    <p:nvPr/>
                  </p:nvSpPr>
                  <p:spPr>
                    <a:xfrm>
                      <a:off x="9433662" y="1656982"/>
                      <a:ext cx="556284" cy="367043"/>
                    </a:xfrm>
                    <a:prstGeom prst="roundRect">
                      <a:avLst/>
                    </a:prstGeom>
                    <a:solidFill>
                      <a:srgbClr val="FFC00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</a:rPr>
                        <a:t>Jar </a:t>
                      </a:r>
                      <a:r>
                        <a:rPr lang="en-US" sz="1400" b="1" dirty="0" err="1" smtClean="0">
                          <a:solidFill>
                            <a:schemeClr val="tx1"/>
                          </a:solidFill>
                        </a:rPr>
                        <a:t>FIles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</p:grpSp>
        </p:grpSp>
        <p:sp>
          <p:nvSpPr>
            <p:cNvPr id="44" name="Rounded Rectangle 43"/>
            <p:cNvSpPr/>
            <p:nvPr/>
          </p:nvSpPr>
          <p:spPr>
            <a:xfrm>
              <a:off x="7353397" y="1408099"/>
              <a:ext cx="834654" cy="288861"/>
            </a:xfrm>
            <a:prstGeom prst="round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chemeClr val="tx1"/>
                  </a:solidFill>
                </a:rPr>
                <a:t>Java 1.7</a:t>
              </a:r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3027" y="155824"/>
            <a:ext cx="2140692" cy="1286883"/>
          </a:xfrm>
          <a:prstGeom prst="rect">
            <a:avLst/>
          </a:prstGeom>
        </p:spPr>
      </p:pic>
      <p:grpSp>
        <p:nvGrpSpPr>
          <p:cNvPr id="25" name="Group 24"/>
          <p:cNvGrpSpPr/>
          <p:nvPr/>
        </p:nvGrpSpPr>
        <p:grpSpPr>
          <a:xfrm>
            <a:off x="337424" y="2839230"/>
            <a:ext cx="2845833" cy="2185241"/>
            <a:chOff x="319645" y="914401"/>
            <a:chExt cx="2845833" cy="2185241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649941" y="584105"/>
              <a:ext cx="2185241" cy="2845833"/>
            </a:xfrm>
            <a:prstGeom prst="rect">
              <a:avLst/>
            </a:prstGeom>
          </p:spPr>
        </p:pic>
        <p:grpSp>
          <p:nvGrpSpPr>
            <p:cNvPr id="24" name="Group 23"/>
            <p:cNvGrpSpPr/>
            <p:nvPr/>
          </p:nvGrpSpPr>
          <p:grpSpPr>
            <a:xfrm>
              <a:off x="752092" y="1742530"/>
              <a:ext cx="2052734" cy="917230"/>
              <a:chOff x="7399772" y="495557"/>
              <a:chExt cx="2112982" cy="917230"/>
            </a:xfrm>
          </p:grpSpPr>
          <p:grpSp>
            <p:nvGrpSpPr>
              <p:cNvPr id="49" name="Group 48"/>
              <p:cNvGrpSpPr/>
              <p:nvPr/>
            </p:nvGrpSpPr>
            <p:grpSpPr>
              <a:xfrm>
                <a:off x="7399772" y="495557"/>
                <a:ext cx="2112982" cy="917230"/>
                <a:chOff x="791584" y="701441"/>
                <a:chExt cx="1776892" cy="811481"/>
              </a:xfrm>
            </p:grpSpPr>
            <p:sp>
              <p:nvSpPr>
                <p:cNvPr id="50" name="Rounded Rectangle 49"/>
                <p:cNvSpPr/>
                <p:nvPr/>
              </p:nvSpPr>
              <p:spPr>
                <a:xfrm>
                  <a:off x="791584" y="701441"/>
                  <a:ext cx="1776892" cy="723432"/>
                </a:xfrm>
                <a:prstGeom prst="roundRect">
                  <a:avLst/>
                </a:prstGeom>
                <a:solidFill>
                  <a:srgbClr val="CCEC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b="1" dirty="0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51" name="Group 50"/>
                <p:cNvGrpSpPr/>
                <p:nvPr/>
              </p:nvGrpSpPr>
              <p:grpSpPr>
                <a:xfrm>
                  <a:off x="882849" y="786283"/>
                  <a:ext cx="1610878" cy="726639"/>
                  <a:chOff x="882849" y="786283"/>
                  <a:chExt cx="1610878" cy="726639"/>
                </a:xfrm>
              </p:grpSpPr>
              <p:sp>
                <p:nvSpPr>
                  <p:cNvPr id="52" name="TextBox 51"/>
                  <p:cNvSpPr txBox="1"/>
                  <p:nvPr/>
                </p:nvSpPr>
                <p:spPr>
                  <a:xfrm>
                    <a:off x="1505051" y="1205146"/>
                    <a:ext cx="562599" cy="30777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600" b="1" dirty="0" smtClean="0"/>
                      <a:t>OS</a:t>
                    </a:r>
                    <a:endParaRPr lang="en-US" sz="1600" b="1" dirty="0"/>
                  </a:p>
                </p:txBody>
              </p:sp>
              <p:grpSp>
                <p:nvGrpSpPr>
                  <p:cNvPr id="53" name="Group 52"/>
                  <p:cNvGrpSpPr/>
                  <p:nvPr/>
                </p:nvGrpSpPr>
                <p:grpSpPr>
                  <a:xfrm>
                    <a:off x="882849" y="786283"/>
                    <a:ext cx="1610878" cy="249825"/>
                    <a:chOff x="9433662" y="1656982"/>
                    <a:chExt cx="1276696" cy="367044"/>
                  </a:xfrm>
                </p:grpSpPr>
                <p:sp>
                  <p:nvSpPr>
                    <p:cNvPr id="54" name="Rounded Rectangle 53"/>
                    <p:cNvSpPr/>
                    <p:nvPr/>
                  </p:nvSpPr>
                  <p:spPr>
                    <a:xfrm>
                      <a:off x="10051632" y="1663734"/>
                      <a:ext cx="658726" cy="360292"/>
                    </a:xfrm>
                    <a:prstGeom prst="roundRect">
                      <a:avLst/>
                    </a:prstGeom>
                    <a:solidFill>
                      <a:srgbClr val="99FF66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</a:rPr>
                        <a:t>App2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55" name="Rounded Rectangle 54"/>
                    <p:cNvSpPr/>
                    <p:nvPr/>
                  </p:nvSpPr>
                  <p:spPr>
                    <a:xfrm>
                      <a:off x="9433662" y="1656982"/>
                      <a:ext cx="556284" cy="367043"/>
                    </a:xfrm>
                    <a:prstGeom prst="roundRect">
                      <a:avLst/>
                    </a:prstGeom>
                    <a:solidFill>
                      <a:srgbClr val="FFC00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</a:rPr>
                        <a:t>Jar </a:t>
                      </a:r>
                      <a:r>
                        <a:rPr lang="en-US" sz="1400" b="1" dirty="0" err="1" smtClean="0">
                          <a:solidFill>
                            <a:schemeClr val="tx1"/>
                          </a:solidFill>
                        </a:rPr>
                        <a:t>FIles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</p:grpSp>
          <p:sp>
            <p:nvSpPr>
              <p:cNvPr id="47" name="Rounded Rectangle 46"/>
              <p:cNvSpPr/>
              <p:nvPr/>
            </p:nvSpPr>
            <p:spPr>
              <a:xfrm>
                <a:off x="7514398" y="916472"/>
                <a:ext cx="834654" cy="288861"/>
              </a:xfrm>
              <a:prstGeom prst="round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 dirty="0">
                    <a:solidFill>
                      <a:schemeClr val="tx1"/>
                    </a:solidFill>
                  </a:rPr>
                  <a:t>Java 1.7</a:t>
                </a:r>
              </a:p>
            </p:txBody>
          </p:sp>
        </p:grpSp>
      </p:grpSp>
      <p:grpSp>
        <p:nvGrpSpPr>
          <p:cNvPr id="56" name="Group 55"/>
          <p:cNvGrpSpPr/>
          <p:nvPr/>
        </p:nvGrpSpPr>
        <p:grpSpPr>
          <a:xfrm>
            <a:off x="3467503" y="951497"/>
            <a:ext cx="2845833" cy="2185241"/>
            <a:chOff x="319645" y="914401"/>
            <a:chExt cx="2845833" cy="2185241"/>
          </a:xfrm>
        </p:grpSpPr>
        <p:pic>
          <p:nvPicPr>
            <p:cNvPr id="57" name="Picture 56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649941" y="584105"/>
              <a:ext cx="2185241" cy="2845833"/>
            </a:xfrm>
            <a:prstGeom prst="rect">
              <a:avLst/>
            </a:prstGeom>
          </p:spPr>
        </p:pic>
        <p:grpSp>
          <p:nvGrpSpPr>
            <p:cNvPr id="58" name="Group 57"/>
            <p:cNvGrpSpPr/>
            <p:nvPr/>
          </p:nvGrpSpPr>
          <p:grpSpPr>
            <a:xfrm>
              <a:off x="752092" y="1742530"/>
              <a:ext cx="2052734" cy="917230"/>
              <a:chOff x="7399772" y="495557"/>
              <a:chExt cx="2112982" cy="917230"/>
            </a:xfrm>
          </p:grpSpPr>
          <p:grpSp>
            <p:nvGrpSpPr>
              <p:cNvPr id="59" name="Group 58"/>
              <p:cNvGrpSpPr/>
              <p:nvPr/>
            </p:nvGrpSpPr>
            <p:grpSpPr>
              <a:xfrm>
                <a:off x="7399772" y="495557"/>
                <a:ext cx="2112982" cy="917230"/>
                <a:chOff x="791584" y="701441"/>
                <a:chExt cx="1776892" cy="811481"/>
              </a:xfrm>
            </p:grpSpPr>
            <p:sp>
              <p:nvSpPr>
                <p:cNvPr id="61" name="Rounded Rectangle 60"/>
                <p:cNvSpPr/>
                <p:nvPr/>
              </p:nvSpPr>
              <p:spPr>
                <a:xfrm>
                  <a:off x="791584" y="701441"/>
                  <a:ext cx="1776892" cy="723432"/>
                </a:xfrm>
                <a:prstGeom prst="roundRect">
                  <a:avLst/>
                </a:prstGeom>
                <a:solidFill>
                  <a:srgbClr val="CCEC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b="1" dirty="0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62" name="Group 61"/>
                <p:cNvGrpSpPr/>
                <p:nvPr/>
              </p:nvGrpSpPr>
              <p:grpSpPr>
                <a:xfrm>
                  <a:off x="882849" y="786283"/>
                  <a:ext cx="1610878" cy="726639"/>
                  <a:chOff x="882849" y="786283"/>
                  <a:chExt cx="1610878" cy="726639"/>
                </a:xfrm>
              </p:grpSpPr>
              <p:sp>
                <p:nvSpPr>
                  <p:cNvPr id="63" name="TextBox 62"/>
                  <p:cNvSpPr txBox="1"/>
                  <p:nvPr/>
                </p:nvSpPr>
                <p:spPr>
                  <a:xfrm>
                    <a:off x="1505051" y="1205146"/>
                    <a:ext cx="562599" cy="30777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600" b="1" dirty="0" smtClean="0"/>
                      <a:t>OS</a:t>
                    </a:r>
                    <a:endParaRPr lang="en-US" sz="1600" b="1" dirty="0"/>
                  </a:p>
                </p:txBody>
              </p:sp>
              <p:grpSp>
                <p:nvGrpSpPr>
                  <p:cNvPr id="64" name="Group 63"/>
                  <p:cNvGrpSpPr/>
                  <p:nvPr/>
                </p:nvGrpSpPr>
                <p:grpSpPr>
                  <a:xfrm>
                    <a:off x="882849" y="786283"/>
                    <a:ext cx="1610878" cy="249825"/>
                    <a:chOff x="9433662" y="1656982"/>
                    <a:chExt cx="1276696" cy="367044"/>
                  </a:xfrm>
                </p:grpSpPr>
                <p:sp>
                  <p:nvSpPr>
                    <p:cNvPr id="65" name="Rounded Rectangle 64"/>
                    <p:cNvSpPr/>
                    <p:nvPr/>
                  </p:nvSpPr>
                  <p:spPr>
                    <a:xfrm>
                      <a:off x="10051632" y="1663734"/>
                      <a:ext cx="658726" cy="360292"/>
                    </a:xfrm>
                    <a:prstGeom prst="roundRect">
                      <a:avLst/>
                    </a:prstGeom>
                    <a:solidFill>
                      <a:srgbClr val="99FF66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</a:rPr>
                        <a:t>App2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66" name="Rounded Rectangle 65"/>
                    <p:cNvSpPr/>
                    <p:nvPr/>
                  </p:nvSpPr>
                  <p:spPr>
                    <a:xfrm>
                      <a:off x="9433662" y="1656982"/>
                      <a:ext cx="556284" cy="367043"/>
                    </a:xfrm>
                    <a:prstGeom prst="roundRect">
                      <a:avLst/>
                    </a:prstGeom>
                    <a:solidFill>
                      <a:srgbClr val="FFC00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</a:rPr>
                        <a:t>Jar </a:t>
                      </a:r>
                      <a:r>
                        <a:rPr lang="en-US" sz="1400" b="1" dirty="0" err="1" smtClean="0">
                          <a:solidFill>
                            <a:schemeClr val="tx1"/>
                          </a:solidFill>
                        </a:rPr>
                        <a:t>FIles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</p:grpSp>
          <p:sp>
            <p:nvSpPr>
              <p:cNvPr id="60" name="Rounded Rectangle 59"/>
              <p:cNvSpPr/>
              <p:nvPr/>
            </p:nvSpPr>
            <p:spPr>
              <a:xfrm>
                <a:off x="7514398" y="916472"/>
                <a:ext cx="834654" cy="288861"/>
              </a:xfrm>
              <a:prstGeom prst="round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 dirty="0">
                    <a:solidFill>
                      <a:schemeClr val="tx1"/>
                    </a:solidFill>
                  </a:rPr>
                  <a:t>Java 1.7</a:t>
                </a:r>
              </a:p>
            </p:txBody>
          </p:sp>
        </p:grpSp>
      </p:grpSp>
      <p:grpSp>
        <p:nvGrpSpPr>
          <p:cNvPr id="67" name="Group 66"/>
          <p:cNvGrpSpPr/>
          <p:nvPr/>
        </p:nvGrpSpPr>
        <p:grpSpPr>
          <a:xfrm>
            <a:off x="6994711" y="3595209"/>
            <a:ext cx="2815950" cy="1238293"/>
            <a:chOff x="6929795" y="753089"/>
            <a:chExt cx="2815950" cy="1238293"/>
          </a:xfrm>
        </p:grpSpPr>
        <p:grpSp>
          <p:nvGrpSpPr>
            <p:cNvPr id="68" name="Group 67"/>
            <p:cNvGrpSpPr/>
            <p:nvPr/>
          </p:nvGrpSpPr>
          <p:grpSpPr>
            <a:xfrm>
              <a:off x="6929795" y="753089"/>
              <a:ext cx="2815950" cy="1238293"/>
              <a:chOff x="766601" y="617557"/>
              <a:chExt cx="2368046" cy="1095528"/>
            </a:xfrm>
          </p:grpSpPr>
          <p:pic>
            <p:nvPicPr>
              <p:cNvPr id="70" name="Picture 69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6601" y="617557"/>
                <a:ext cx="2368046" cy="1095528"/>
              </a:xfrm>
              <a:prstGeom prst="rect">
                <a:avLst/>
              </a:prstGeom>
            </p:spPr>
          </p:pic>
          <p:grpSp>
            <p:nvGrpSpPr>
              <p:cNvPr id="71" name="Group 70"/>
              <p:cNvGrpSpPr/>
              <p:nvPr/>
            </p:nvGrpSpPr>
            <p:grpSpPr>
              <a:xfrm>
                <a:off x="1026431" y="824663"/>
                <a:ext cx="1776892" cy="811481"/>
                <a:chOff x="791584" y="701441"/>
                <a:chExt cx="1776892" cy="811481"/>
              </a:xfrm>
            </p:grpSpPr>
            <p:sp>
              <p:nvSpPr>
                <p:cNvPr id="72" name="Rounded Rectangle 71"/>
                <p:cNvSpPr/>
                <p:nvPr/>
              </p:nvSpPr>
              <p:spPr>
                <a:xfrm>
                  <a:off x="791584" y="701441"/>
                  <a:ext cx="1776892" cy="723432"/>
                </a:xfrm>
                <a:prstGeom prst="roundRect">
                  <a:avLst/>
                </a:prstGeom>
                <a:solidFill>
                  <a:srgbClr val="CCEC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b="1" dirty="0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73" name="Group 72"/>
                <p:cNvGrpSpPr/>
                <p:nvPr/>
              </p:nvGrpSpPr>
              <p:grpSpPr>
                <a:xfrm>
                  <a:off x="882849" y="786283"/>
                  <a:ext cx="1610878" cy="726639"/>
                  <a:chOff x="882849" y="786283"/>
                  <a:chExt cx="1610878" cy="726639"/>
                </a:xfrm>
              </p:grpSpPr>
              <p:sp>
                <p:nvSpPr>
                  <p:cNvPr id="74" name="TextBox 73"/>
                  <p:cNvSpPr txBox="1"/>
                  <p:nvPr/>
                </p:nvSpPr>
                <p:spPr>
                  <a:xfrm>
                    <a:off x="1505051" y="1205146"/>
                    <a:ext cx="562599" cy="30777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600" b="1" dirty="0" smtClean="0"/>
                      <a:t>OS</a:t>
                    </a:r>
                    <a:endParaRPr lang="en-US" sz="1600" b="1" dirty="0"/>
                  </a:p>
                </p:txBody>
              </p:sp>
              <p:grpSp>
                <p:nvGrpSpPr>
                  <p:cNvPr id="75" name="Group 74"/>
                  <p:cNvGrpSpPr/>
                  <p:nvPr/>
                </p:nvGrpSpPr>
                <p:grpSpPr>
                  <a:xfrm>
                    <a:off x="882849" y="786283"/>
                    <a:ext cx="1610878" cy="249825"/>
                    <a:chOff x="9433662" y="1656982"/>
                    <a:chExt cx="1276696" cy="367044"/>
                  </a:xfrm>
                </p:grpSpPr>
                <p:sp>
                  <p:nvSpPr>
                    <p:cNvPr id="76" name="Rounded Rectangle 75"/>
                    <p:cNvSpPr/>
                    <p:nvPr/>
                  </p:nvSpPr>
                  <p:spPr>
                    <a:xfrm>
                      <a:off x="10051632" y="1663734"/>
                      <a:ext cx="658726" cy="360292"/>
                    </a:xfrm>
                    <a:prstGeom prst="roundRect">
                      <a:avLst/>
                    </a:prstGeom>
                    <a:solidFill>
                      <a:srgbClr val="99FF66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</a:rPr>
                        <a:t>App2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77" name="Rounded Rectangle 76"/>
                    <p:cNvSpPr/>
                    <p:nvPr/>
                  </p:nvSpPr>
                  <p:spPr>
                    <a:xfrm>
                      <a:off x="9433662" y="1656982"/>
                      <a:ext cx="556284" cy="367043"/>
                    </a:xfrm>
                    <a:prstGeom prst="roundRect">
                      <a:avLst/>
                    </a:prstGeom>
                    <a:solidFill>
                      <a:srgbClr val="FFC00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</a:rPr>
                        <a:t>Jar </a:t>
                      </a:r>
                      <a:r>
                        <a:rPr lang="en-US" sz="1400" b="1" dirty="0" err="1" smtClean="0">
                          <a:solidFill>
                            <a:schemeClr val="tx1"/>
                          </a:solidFill>
                        </a:rPr>
                        <a:t>FIles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</p:grpSp>
        </p:grpSp>
        <p:sp>
          <p:nvSpPr>
            <p:cNvPr id="69" name="Rounded Rectangle 68"/>
            <p:cNvSpPr/>
            <p:nvPr/>
          </p:nvSpPr>
          <p:spPr>
            <a:xfrm>
              <a:off x="7353397" y="1408099"/>
              <a:ext cx="834654" cy="288861"/>
            </a:xfrm>
            <a:prstGeom prst="round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chemeClr val="tx1"/>
                  </a:solidFill>
                </a:rPr>
                <a:t>Java 1.7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94693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2.96296E-6 L 0.2586 -0.33102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930" y="-16551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31"/>
                                            </p:cond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1.48148E-6 L 0.27201 0.32384 " pathEditMode="relative" rAng="0" ptsTypes="AA">
                                      <p:cBhvr>
                                        <p:cTn id="54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594" y="161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1.85185E-6 L 0.25456 -0.27292 " pathEditMode="relative" rAng="0" ptsTypes="AA">
                                      <p:cBhvr>
                                        <p:cTn id="97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721" y="-1365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3.33333E-6 L 0.28294 0.31088 " pathEditMode="relative" rAng="0" ptsTypes="AA">
                                      <p:cBhvr>
                                        <p:cTn id="104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141" y="15532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03"/>
                                            </p:cond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2000"/>
                            </p:stCondLst>
                            <p:childTnLst>
                              <p:par>
                                <p:cTn id="10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9" grpId="0" animBg="1"/>
      <p:bldP spid="19" grpId="1" animBg="1"/>
      <p:bldP spid="34" grpId="0" animBg="1"/>
      <p:bldP spid="34" grpId="1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Docker Engine</a:t>
            </a:r>
            <a:endParaRPr lang="en-US" dirty="0"/>
          </a:p>
        </p:txBody>
      </p:sp>
      <p:pic>
        <p:nvPicPr>
          <p:cNvPr id="1026" name="Picture 2" descr="https://docs.docker.com/engine/images/engine-components-flo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1235" y="1988502"/>
            <a:ext cx="7159528" cy="4686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4926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Architecture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981" y="1726227"/>
            <a:ext cx="9550037" cy="513177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2559" y="2873829"/>
            <a:ext cx="1801041" cy="372291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1" y="2873829"/>
            <a:ext cx="1996986" cy="372291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8254" y="2083253"/>
            <a:ext cx="2693666" cy="261937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6717" y="1869892"/>
            <a:ext cx="2947028" cy="261937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71925" y="2523714"/>
            <a:ext cx="209550" cy="118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852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Namespaces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357086" y="1429431"/>
            <a:ext cx="9477828" cy="9144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F</a:t>
            </a:r>
            <a:r>
              <a:rPr lang="en-US" sz="2400" dirty="0" smtClean="0"/>
              <a:t>eature </a:t>
            </a:r>
            <a:r>
              <a:rPr lang="en-US" sz="2400" dirty="0"/>
              <a:t>of the </a:t>
            </a:r>
            <a:r>
              <a:rPr lang="en-US" sz="2400" dirty="0" smtClean="0"/>
              <a:t>Linux kernel</a:t>
            </a:r>
            <a:r>
              <a:rPr lang="en-US" sz="2400" dirty="0"/>
              <a:t> that partitions kernel </a:t>
            </a:r>
            <a:r>
              <a:rPr lang="en-US" sz="2400" dirty="0" smtClean="0"/>
              <a:t>resources</a:t>
            </a:r>
            <a:endParaRPr lang="en-US" sz="2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1943" y="2689453"/>
            <a:ext cx="7242628" cy="406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092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941" y="2864831"/>
            <a:ext cx="4715436" cy="374603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984377" y="5536617"/>
            <a:ext cx="3691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MAKES CODE CHANGES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6350" y="0"/>
            <a:ext cx="3587742" cy="387275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3312" y="3966883"/>
            <a:ext cx="2737150" cy="154192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3312" y="3996514"/>
            <a:ext cx="2767853" cy="1559224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4984378" y="1245182"/>
            <a:ext cx="4204446" cy="57374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</a:rPr>
              <a:t>TAG: WITH_BUTTON   1a5eb8b4</a:t>
            </a:r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984378" y="1846729"/>
            <a:ext cx="4204446" cy="57374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</a:rPr>
              <a:t>TAG: WITHOUT_BUTTON   c1e4be4b</a:t>
            </a:r>
            <a:endParaRPr lang="en-US" sz="20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2848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7.40741E-7 L 0.00144 -0.27454 L 0.32943 -0.26157 " pathEditMode="relative" ptsTypes="AAA">
                                      <p:cBhvr>
                                        <p:cTn id="15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4"/>
                                            </p:cond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20833E-6 -8.51852E-6 L 0.00144 -0.42616 L 0.32357 -0.41065 " pathEditMode="relative" ptsTypes="AAA">
                                      <p:cBhvr>
                                        <p:cTn id="27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6"/>
                                            </p:cond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  <p:bldP spid="13" grpId="0" animBg="1"/>
      <p:bldP spid="14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Rectangle 66"/>
          <p:cNvSpPr/>
          <p:nvPr/>
        </p:nvSpPr>
        <p:spPr>
          <a:xfrm>
            <a:off x="261261" y="1382372"/>
            <a:ext cx="10515581" cy="545385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0828" y="89703"/>
            <a:ext cx="10515600" cy="1325563"/>
          </a:xfrm>
        </p:spPr>
        <p:txBody>
          <a:bodyPr/>
          <a:lstStyle/>
          <a:p>
            <a:r>
              <a:rPr lang="en-US" dirty="0" smtClean="0"/>
              <a:t>Namespaces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017374" y="402096"/>
            <a:ext cx="5759468" cy="67075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F</a:t>
            </a:r>
            <a:r>
              <a:rPr lang="en-US" dirty="0" smtClean="0"/>
              <a:t>eature </a:t>
            </a:r>
            <a:r>
              <a:rPr lang="en-US" dirty="0"/>
              <a:t>of the </a:t>
            </a:r>
            <a:r>
              <a:rPr lang="en-US" dirty="0" smtClean="0"/>
              <a:t>Linux kernel</a:t>
            </a:r>
            <a:r>
              <a:rPr lang="en-US" dirty="0"/>
              <a:t> that partitions kernel </a:t>
            </a:r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233700" y="2588324"/>
            <a:ext cx="754744" cy="754744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963885" y="3714980"/>
            <a:ext cx="754744" cy="754744"/>
          </a:xfrm>
          <a:prstGeom prst="rect">
            <a:avLst/>
          </a:prstGeom>
          <a:solidFill>
            <a:srgbClr val="FF99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1010</a:t>
            </a:r>
            <a:endParaRPr lang="en-US" b="1" dirty="0">
              <a:solidFill>
                <a:schemeClr val="tx1"/>
              </a:solidFill>
            </a:endParaRPr>
          </a:p>
        </p:txBody>
      </p:sp>
      <p:grpSp>
        <p:nvGrpSpPr>
          <p:cNvPr id="65" name="Group 64"/>
          <p:cNvGrpSpPr/>
          <p:nvPr/>
        </p:nvGrpSpPr>
        <p:grpSpPr>
          <a:xfrm>
            <a:off x="4913069" y="1445545"/>
            <a:ext cx="754744" cy="936061"/>
            <a:chOff x="4963885" y="1473310"/>
            <a:chExt cx="754744" cy="936061"/>
          </a:xfrm>
        </p:grpSpPr>
        <p:sp>
          <p:nvSpPr>
            <p:cNvPr id="7" name="Rectangle 6"/>
            <p:cNvSpPr/>
            <p:nvPr/>
          </p:nvSpPr>
          <p:spPr>
            <a:xfrm>
              <a:off x="4963885" y="1473310"/>
              <a:ext cx="754744" cy="75474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1</a:t>
              </a:r>
              <a:endParaRPr lang="en-US" dirty="0"/>
            </a:p>
          </p:txBody>
        </p:sp>
        <p:cxnSp>
          <p:nvCxnSpPr>
            <p:cNvPr id="20" name="Straight Connector 19"/>
            <p:cNvCxnSpPr>
              <a:stCxn id="7" idx="2"/>
            </p:cNvCxnSpPr>
            <p:nvPr/>
          </p:nvCxnSpPr>
          <p:spPr>
            <a:xfrm>
              <a:off x="5341257" y="2228054"/>
              <a:ext cx="0" cy="181317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Group 65"/>
          <p:cNvGrpSpPr/>
          <p:nvPr/>
        </p:nvGrpSpPr>
        <p:grpSpPr>
          <a:xfrm>
            <a:off x="1611072" y="2402789"/>
            <a:ext cx="4484928" cy="178953"/>
            <a:chOff x="1611072" y="2402789"/>
            <a:chExt cx="4484928" cy="178953"/>
          </a:xfrm>
        </p:grpSpPr>
        <p:cxnSp>
          <p:nvCxnSpPr>
            <p:cNvPr id="24" name="Straight Connector 23"/>
            <p:cNvCxnSpPr/>
            <p:nvPr/>
          </p:nvCxnSpPr>
          <p:spPr>
            <a:xfrm>
              <a:off x="1611072" y="2409371"/>
              <a:ext cx="4484928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/>
            <p:nvPr/>
          </p:nvCxnSpPr>
          <p:spPr>
            <a:xfrm>
              <a:off x="1618317" y="2402789"/>
              <a:ext cx="0" cy="17895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0" name="Group 69"/>
          <p:cNvGrpSpPr/>
          <p:nvPr/>
        </p:nvGrpSpPr>
        <p:grpSpPr>
          <a:xfrm>
            <a:off x="5718628" y="2409371"/>
            <a:ext cx="754744" cy="933697"/>
            <a:chOff x="5718628" y="2409371"/>
            <a:chExt cx="754744" cy="933697"/>
          </a:xfrm>
        </p:grpSpPr>
        <p:sp>
          <p:nvSpPr>
            <p:cNvPr id="9" name="Rectangle 8"/>
            <p:cNvSpPr/>
            <p:nvPr/>
          </p:nvSpPr>
          <p:spPr>
            <a:xfrm>
              <a:off x="5718628" y="2588324"/>
              <a:ext cx="754744" cy="754744"/>
            </a:xfrm>
            <a:prstGeom prst="rect">
              <a:avLst/>
            </a:prstGeom>
            <a:solidFill>
              <a:srgbClr val="FF996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1009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cxnSp>
          <p:nvCxnSpPr>
            <p:cNvPr id="31" name="Straight Arrow Connector 30"/>
            <p:cNvCxnSpPr/>
            <p:nvPr/>
          </p:nvCxnSpPr>
          <p:spPr>
            <a:xfrm>
              <a:off x="6096000" y="2409371"/>
              <a:ext cx="0" cy="17895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Group 68"/>
          <p:cNvGrpSpPr/>
          <p:nvPr/>
        </p:nvGrpSpPr>
        <p:grpSpPr>
          <a:xfrm>
            <a:off x="4194625" y="2402790"/>
            <a:ext cx="754744" cy="933696"/>
            <a:chOff x="4194625" y="2402790"/>
            <a:chExt cx="754744" cy="933696"/>
          </a:xfrm>
        </p:grpSpPr>
        <p:sp>
          <p:nvSpPr>
            <p:cNvPr id="8" name="Rectangle 7"/>
            <p:cNvSpPr/>
            <p:nvPr/>
          </p:nvSpPr>
          <p:spPr>
            <a:xfrm>
              <a:off x="4194625" y="2581742"/>
              <a:ext cx="754744" cy="75474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…..</a:t>
              </a:r>
              <a:endParaRPr lang="en-US" dirty="0"/>
            </a:p>
          </p:txBody>
        </p:sp>
        <p:cxnSp>
          <p:nvCxnSpPr>
            <p:cNvPr id="33" name="Straight Arrow Connector 32"/>
            <p:cNvCxnSpPr/>
            <p:nvPr/>
          </p:nvCxnSpPr>
          <p:spPr>
            <a:xfrm>
              <a:off x="4593750" y="2402790"/>
              <a:ext cx="0" cy="17895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Group 67"/>
          <p:cNvGrpSpPr/>
          <p:nvPr/>
        </p:nvGrpSpPr>
        <p:grpSpPr>
          <a:xfrm>
            <a:off x="2721423" y="2405179"/>
            <a:ext cx="754744" cy="937889"/>
            <a:chOff x="2721423" y="2405179"/>
            <a:chExt cx="754744" cy="937889"/>
          </a:xfrm>
        </p:grpSpPr>
        <p:sp>
          <p:nvSpPr>
            <p:cNvPr id="10" name="Rectangle 9"/>
            <p:cNvSpPr/>
            <p:nvPr/>
          </p:nvSpPr>
          <p:spPr>
            <a:xfrm>
              <a:off x="2721423" y="2588324"/>
              <a:ext cx="754744" cy="754744"/>
            </a:xfrm>
            <a:prstGeom prst="rect">
              <a:avLst/>
            </a:prstGeom>
            <a:solidFill>
              <a:srgbClr val="00CC9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3</a:t>
              </a:r>
            </a:p>
          </p:txBody>
        </p:sp>
        <p:cxnSp>
          <p:nvCxnSpPr>
            <p:cNvPr id="34" name="Straight Arrow Connector 33"/>
            <p:cNvCxnSpPr/>
            <p:nvPr/>
          </p:nvCxnSpPr>
          <p:spPr>
            <a:xfrm>
              <a:off x="3098795" y="2405179"/>
              <a:ext cx="0" cy="17895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/>
          <p:cNvGrpSpPr/>
          <p:nvPr/>
        </p:nvGrpSpPr>
        <p:grpSpPr>
          <a:xfrm>
            <a:off x="7445829" y="3505878"/>
            <a:ext cx="754744" cy="954824"/>
            <a:chOff x="7445829" y="3505878"/>
            <a:chExt cx="754744" cy="954824"/>
          </a:xfrm>
        </p:grpSpPr>
        <p:sp>
          <p:nvSpPr>
            <p:cNvPr id="13" name="Rectangle 12"/>
            <p:cNvSpPr/>
            <p:nvPr/>
          </p:nvSpPr>
          <p:spPr>
            <a:xfrm>
              <a:off x="7445829" y="3705958"/>
              <a:ext cx="754744" cy="754744"/>
            </a:xfrm>
            <a:prstGeom prst="rect">
              <a:avLst/>
            </a:prstGeom>
            <a:solidFill>
              <a:srgbClr val="FF996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1011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cxnSp>
          <p:nvCxnSpPr>
            <p:cNvPr id="39" name="Straight Arrow Connector 38"/>
            <p:cNvCxnSpPr/>
            <p:nvPr/>
          </p:nvCxnSpPr>
          <p:spPr>
            <a:xfrm>
              <a:off x="7815928" y="3505878"/>
              <a:ext cx="0" cy="17895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/>
          <p:cNvGrpSpPr/>
          <p:nvPr/>
        </p:nvGrpSpPr>
        <p:grpSpPr>
          <a:xfrm>
            <a:off x="5341257" y="3338964"/>
            <a:ext cx="2481944" cy="353127"/>
            <a:chOff x="5341257" y="3338964"/>
            <a:chExt cx="2481944" cy="353127"/>
          </a:xfrm>
        </p:grpSpPr>
        <p:cxnSp>
          <p:nvCxnSpPr>
            <p:cNvPr id="35" name="Straight Arrow Connector 34"/>
            <p:cNvCxnSpPr/>
            <p:nvPr/>
          </p:nvCxnSpPr>
          <p:spPr>
            <a:xfrm>
              <a:off x="6095980" y="3338964"/>
              <a:ext cx="0" cy="17895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5341257" y="3517917"/>
              <a:ext cx="248194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/>
            <p:nvPr/>
          </p:nvCxnSpPr>
          <p:spPr>
            <a:xfrm>
              <a:off x="5355755" y="3513138"/>
              <a:ext cx="0" cy="17895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2" name="Rectangle 61"/>
          <p:cNvSpPr/>
          <p:nvPr/>
        </p:nvSpPr>
        <p:spPr>
          <a:xfrm>
            <a:off x="11001087" y="1563517"/>
            <a:ext cx="915141" cy="718683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</a:rPr>
              <a:t>Firefox</a:t>
            </a:r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10976428" y="2402789"/>
            <a:ext cx="939800" cy="718683"/>
          </a:xfrm>
          <a:prstGeom prst="rect">
            <a:avLst/>
          </a:prstGeom>
          <a:solidFill>
            <a:srgbClr val="00CC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Excel</a:t>
            </a:r>
          </a:p>
        </p:txBody>
      </p:sp>
      <p:sp>
        <p:nvSpPr>
          <p:cNvPr id="64" name="Rectangle 63"/>
          <p:cNvSpPr/>
          <p:nvPr/>
        </p:nvSpPr>
        <p:spPr>
          <a:xfrm>
            <a:off x="10976409" y="3309847"/>
            <a:ext cx="954328" cy="718683"/>
          </a:xfrm>
          <a:prstGeom prst="rect">
            <a:avLst/>
          </a:prstGeom>
          <a:solidFill>
            <a:srgbClr val="FF99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Docker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7133014" y="1768634"/>
            <a:ext cx="1582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HOST OS</a:t>
            </a:r>
            <a:endParaRPr lang="en-US" sz="2400" b="1" dirty="0"/>
          </a:p>
        </p:txBody>
      </p:sp>
      <p:sp>
        <p:nvSpPr>
          <p:cNvPr id="72" name="TextBox 71"/>
          <p:cNvSpPr txBox="1"/>
          <p:nvPr/>
        </p:nvSpPr>
        <p:spPr>
          <a:xfrm>
            <a:off x="3352022" y="3866023"/>
            <a:ext cx="19601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Container PID</a:t>
            </a:r>
            <a:endParaRPr lang="en-US" sz="2000" b="1" dirty="0"/>
          </a:p>
        </p:txBody>
      </p:sp>
      <p:sp>
        <p:nvSpPr>
          <p:cNvPr id="73" name="TextBox 72"/>
          <p:cNvSpPr txBox="1"/>
          <p:nvPr/>
        </p:nvSpPr>
        <p:spPr>
          <a:xfrm>
            <a:off x="5855354" y="3875942"/>
            <a:ext cx="19601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Container PID</a:t>
            </a:r>
            <a:endParaRPr lang="en-US" sz="2000" b="1" dirty="0"/>
          </a:p>
        </p:txBody>
      </p:sp>
      <p:pic>
        <p:nvPicPr>
          <p:cNvPr id="76" name="Picture 7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0699" y="4663121"/>
            <a:ext cx="3067478" cy="2154689"/>
          </a:xfrm>
          <a:prstGeom prst="rect">
            <a:avLst/>
          </a:prstGeom>
        </p:spPr>
      </p:pic>
      <p:grpSp>
        <p:nvGrpSpPr>
          <p:cNvPr id="78" name="Group 77"/>
          <p:cNvGrpSpPr/>
          <p:nvPr/>
        </p:nvGrpSpPr>
        <p:grpSpPr>
          <a:xfrm>
            <a:off x="4209141" y="4492853"/>
            <a:ext cx="2264231" cy="2193962"/>
            <a:chOff x="4209141" y="4492853"/>
            <a:chExt cx="2264231" cy="2193962"/>
          </a:xfrm>
        </p:grpSpPr>
        <p:sp>
          <p:nvSpPr>
            <p:cNvPr id="14" name="Rectangle 13"/>
            <p:cNvSpPr/>
            <p:nvPr/>
          </p:nvSpPr>
          <p:spPr>
            <a:xfrm>
              <a:off x="4963885" y="4775234"/>
              <a:ext cx="754744" cy="727960"/>
            </a:xfrm>
            <a:prstGeom prst="rect">
              <a:avLst/>
            </a:prstGeom>
            <a:solidFill>
              <a:srgbClr val="99FF3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1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209141" y="5958855"/>
              <a:ext cx="754744" cy="727960"/>
            </a:xfrm>
            <a:prstGeom prst="rect">
              <a:avLst/>
            </a:prstGeom>
            <a:solidFill>
              <a:srgbClr val="FFFF6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2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5718628" y="5958855"/>
              <a:ext cx="754744" cy="727960"/>
            </a:xfrm>
            <a:prstGeom prst="rect">
              <a:avLst/>
            </a:prstGeom>
            <a:solidFill>
              <a:srgbClr val="FF339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3</a:t>
              </a:r>
            </a:p>
          </p:txBody>
        </p:sp>
        <p:cxnSp>
          <p:nvCxnSpPr>
            <p:cNvPr id="43" name="Straight Arrow Connector 42"/>
            <p:cNvCxnSpPr/>
            <p:nvPr/>
          </p:nvCxnSpPr>
          <p:spPr>
            <a:xfrm>
              <a:off x="5348494" y="4492853"/>
              <a:ext cx="13" cy="26790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/>
            <p:nvPr/>
          </p:nvCxnSpPr>
          <p:spPr>
            <a:xfrm>
              <a:off x="5341239" y="5501599"/>
              <a:ext cx="13" cy="26790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>
              <a:off x="4593750" y="5769502"/>
              <a:ext cx="150223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/>
            <p:cNvCxnSpPr>
              <a:endCxn id="16" idx="0"/>
            </p:cNvCxnSpPr>
            <p:nvPr/>
          </p:nvCxnSpPr>
          <p:spPr>
            <a:xfrm>
              <a:off x="6088727" y="5770112"/>
              <a:ext cx="7273" cy="18874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/>
            <p:nvPr/>
          </p:nvCxnSpPr>
          <p:spPr>
            <a:xfrm>
              <a:off x="4586500" y="5777372"/>
              <a:ext cx="7273" cy="18874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0" name="Picture 7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0739" y="4648742"/>
            <a:ext cx="3057952" cy="2169068"/>
          </a:xfrm>
          <a:prstGeom prst="rect">
            <a:avLst/>
          </a:prstGeom>
        </p:spPr>
      </p:pic>
      <p:grpSp>
        <p:nvGrpSpPr>
          <p:cNvPr id="79" name="Group 78"/>
          <p:cNvGrpSpPr/>
          <p:nvPr/>
        </p:nvGrpSpPr>
        <p:grpSpPr>
          <a:xfrm>
            <a:off x="7445829" y="4485593"/>
            <a:ext cx="1908630" cy="2201222"/>
            <a:chOff x="7445829" y="4485593"/>
            <a:chExt cx="1908630" cy="2201222"/>
          </a:xfrm>
        </p:grpSpPr>
        <p:sp>
          <p:nvSpPr>
            <p:cNvPr id="17" name="Rectangle 16"/>
            <p:cNvSpPr/>
            <p:nvPr/>
          </p:nvSpPr>
          <p:spPr>
            <a:xfrm>
              <a:off x="7445829" y="4738982"/>
              <a:ext cx="754744" cy="727960"/>
            </a:xfrm>
            <a:prstGeom prst="rect">
              <a:avLst/>
            </a:prstGeom>
            <a:solidFill>
              <a:srgbClr val="FFCCC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1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8599715" y="5958855"/>
              <a:ext cx="754744" cy="727960"/>
            </a:xfrm>
            <a:prstGeom prst="rect">
              <a:avLst/>
            </a:prstGeom>
            <a:solidFill>
              <a:srgbClr val="66FF9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2</a:t>
              </a:r>
            </a:p>
          </p:txBody>
        </p:sp>
        <p:cxnSp>
          <p:nvCxnSpPr>
            <p:cNvPr id="41" name="Straight Arrow Connector 40"/>
            <p:cNvCxnSpPr/>
            <p:nvPr/>
          </p:nvCxnSpPr>
          <p:spPr>
            <a:xfrm>
              <a:off x="7823188" y="4485593"/>
              <a:ext cx="13" cy="26790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>
              <a:off x="7823182" y="5726025"/>
              <a:ext cx="1132132" cy="1444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>
              <a:stCxn id="17" idx="2"/>
            </p:cNvCxnSpPr>
            <p:nvPr/>
          </p:nvCxnSpPr>
          <p:spPr>
            <a:xfrm flipH="1">
              <a:off x="7823182" y="5466942"/>
              <a:ext cx="19" cy="27352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/>
            <p:cNvCxnSpPr/>
            <p:nvPr/>
          </p:nvCxnSpPr>
          <p:spPr>
            <a:xfrm>
              <a:off x="8955314" y="5740466"/>
              <a:ext cx="7259" cy="22564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13272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62" grpId="0" animBg="1"/>
      <p:bldP spid="62" grpId="1" animBg="1"/>
      <p:bldP spid="63" grpId="0" animBg="1"/>
      <p:bldP spid="63" grpId="1" animBg="1"/>
      <p:bldP spid="64" grpId="0" animBg="1"/>
      <p:bldP spid="72" grpId="0"/>
      <p:bldP spid="73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Namespaces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8200" y="2264228"/>
            <a:ext cx="9774022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The </a:t>
            </a:r>
            <a:r>
              <a:rPr lang="en-US" sz="2000" dirty="0" err="1"/>
              <a:t>pid</a:t>
            </a:r>
            <a:r>
              <a:rPr lang="en-US" sz="2000" dirty="0"/>
              <a:t> namespace: Process isolation (PID: Process ID</a:t>
            </a:r>
            <a:r>
              <a:rPr lang="en-US" sz="2000" dirty="0" smtClean="0"/>
              <a:t>).</a:t>
            </a:r>
          </a:p>
          <a:p>
            <a:endParaRPr lang="en-US" sz="2000" dirty="0"/>
          </a:p>
          <a:p>
            <a:r>
              <a:rPr lang="en-US" sz="2000" dirty="0"/>
              <a:t>The net namespace: Managing network interfaces (NET: Networking</a:t>
            </a:r>
            <a:r>
              <a:rPr lang="en-US" sz="2000" dirty="0" smtClean="0"/>
              <a:t>).</a:t>
            </a:r>
          </a:p>
          <a:p>
            <a:endParaRPr lang="en-US" sz="2000" dirty="0"/>
          </a:p>
          <a:p>
            <a:r>
              <a:rPr lang="en-US" sz="2000" dirty="0"/>
              <a:t>The </a:t>
            </a:r>
            <a:r>
              <a:rPr lang="en-US" sz="2000" dirty="0" err="1"/>
              <a:t>ipc</a:t>
            </a:r>
            <a:r>
              <a:rPr lang="en-US" sz="2000" dirty="0"/>
              <a:t> namespace: Managing access to IPC resources (IPC: </a:t>
            </a:r>
            <a:r>
              <a:rPr lang="en-US" sz="2000" dirty="0" err="1"/>
              <a:t>InterProcess</a:t>
            </a:r>
            <a:r>
              <a:rPr lang="en-US" sz="2000" dirty="0"/>
              <a:t> Communication</a:t>
            </a:r>
            <a:r>
              <a:rPr lang="en-US" sz="2000" dirty="0" smtClean="0"/>
              <a:t>).</a:t>
            </a:r>
          </a:p>
          <a:p>
            <a:endParaRPr lang="en-US" sz="2000" dirty="0"/>
          </a:p>
          <a:p>
            <a:r>
              <a:rPr lang="en-US" sz="2000" dirty="0"/>
              <a:t>The </a:t>
            </a:r>
            <a:r>
              <a:rPr lang="en-US" sz="2000" dirty="0" err="1"/>
              <a:t>mnt</a:t>
            </a:r>
            <a:r>
              <a:rPr lang="en-US" sz="2000" dirty="0"/>
              <a:t> namespace: Managing </a:t>
            </a:r>
            <a:r>
              <a:rPr lang="en-US" sz="2000" dirty="0" err="1"/>
              <a:t>filesystem</a:t>
            </a:r>
            <a:r>
              <a:rPr lang="en-US" sz="2000" dirty="0"/>
              <a:t> mount points (MNT: Mount</a:t>
            </a:r>
            <a:r>
              <a:rPr lang="en-US" sz="2000" dirty="0" smtClean="0"/>
              <a:t>).</a:t>
            </a:r>
          </a:p>
          <a:p>
            <a:endParaRPr lang="en-US" sz="2000" dirty="0"/>
          </a:p>
          <a:p>
            <a:r>
              <a:rPr lang="en-US" sz="2000" dirty="0"/>
              <a:t>The </a:t>
            </a:r>
            <a:r>
              <a:rPr lang="en-US" sz="2000" dirty="0" err="1"/>
              <a:t>uts</a:t>
            </a:r>
            <a:r>
              <a:rPr lang="en-US" sz="2000" dirty="0"/>
              <a:t> namespace: Isolating kernel and version identifiers. (UTS: Unix Timesharing System).</a:t>
            </a:r>
          </a:p>
        </p:txBody>
      </p:sp>
    </p:spTree>
    <p:extLst>
      <p:ext uri="{BB962C8B-B14F-4D97-AF65-F5344CB8AC3E}">
        <p14:creationId xmlns:p14="http://schemas.microsoft.com/office/powerpoint/2010/main" val="1055670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CGroups</a:t>
            </a:r>
            <a:endParaRPr lang="en-US" dirty="0"/>
          </a:p>
        </p:txBody>
      </p:sp>
      <p:sp>
        <p:nvSpPr>
          <p:cNvPr id="5" name="Round Diagonal Corner Rectangle 4"/>
          <p:cNvSpPr/>
          <p:nvPr/>
        </p:nvSpPr>
        <p:spPr>
          <a:xfrm>
            <a:off x="362858" y="1690688"/>
            <a:ext cx="3207657" cy="805769"/>
          </a:xfrm>
          <a:prstGeom prst="round2Diag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Let us take an application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0586" y="1690688"/>
            <a:ext cx="2991267" cy="3115110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7189524" y="3045601"/>
            <a:ext cx="1279562" cy="464457"/>
          </a:xfrm>
          <a:prstGeom prst="roundRect">
            <a:avLst/>
          </a:prstGeom>
          <a:solidFill>
            <a:srgbClr val="00CC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1 GB RAM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7189524" y="2503714"/>
            <a:ext cx="1279562" cy="464457"/>
          </a:xfrm>
          <a:prstGeom prst="roundRect">
            <a:avLst/>
          </a:prstGeom>
          <a:solidFill>
            <a:srgbClr val="FF9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1 CPU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9" name="Cloud 8"/>
          <p:cNvSpPr/>
          <p:nvPr/>
        </p:nvSpPr>
        <p:spPr>
          <a:xfrm>
            <a:off x="580571" y="5326742"/>
            <a:ext cx="5094514" cy="1219200"/>
          </a:xfrm>
          <a:prstGeom prst="cloud">
            <a:avLst/>
          </a:prstGeom>
          <a:solidFill>
            <a:srgbClr val="FF33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</a:rPr>
              <a:t>How does the system allocate the resources</a:t>
            </a:r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10" name="Double Brace 9"/>
          <p:cNvSpPr/>
          <p:nvPr/>
        </p:nvSpPr>
        <p:spPr>
          <a:xfrm>
            <a:off x="5874829" y="5521760"/>
            <a:ext cx="1954476" cy="609600"/>
          </a:xfrm>
          <a:prstGeom prst="brace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2000" b="1" dirty="0" smtClean="0"/>
              <a:t>It uses </a:t>
            </a:r>
            <a:r>
              <a:rPr lang="en-US" sz="2000" b="1" dirty="0" err="1" smtClean="0"/>
              <a:t>CGroups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324579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CGroups</a:t>
            </a:r>
            <a:endParaRPr lang="en-US" dirty="0"/>
          </a:p>
        </p:txBody>
      </p:sp>
      <p:sp>
        <p:nvSpPr>
          <p:cNvPr id="5" name="Round Diagonal Corner Rectangle 4"/>
          <p:cNvSpPr/>
          <p:nvPr/>
        </p:nvSpPr>
        <p:spPr>
          <a:xfrm>
            <a:off x="362858" y="1690688"/>
            <a:ext cx="3207657" cy="805769"/>
          </a:xfrm>
          <a:prstGeom prst="round2Diag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Let us take an application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0586" y="1690688"/>
            <a:ext cx="2991267" cy="3115110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7189524" y="3045601"/>
            <a:ext cx="1279562" cy="464457"/>
          </a:xfrm>
          <a:prstGeom prst="roundRect">
            <a:avLst/>
          </a:prstGeom>
          <a:solidFill>
            <a:srgbClr val="00CC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1 GB RAM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7189524" y="2503714"/>
            <a:ext cx="1279562" cy="464457"/>
          </a:xfrm>
          <a:prstGeom prst="roundRect">
            <a:avLst/>
          </a:prstGeom>
          <a:solidFill>
            <a:srgbClr val="FF9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1 CPU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9" name="Cloud 8"/>
          <p:cNvSpPr/>
          <p:nvPr/>
        </p:nvSpPr>
        <p:spPr>
          <a:xfrm>
            <a:off x="580571" y="5326742"/>
            <a:ext cx="5094514" cy="1219200"/>
          </a:xfrm>
          <a:prstGeom prst="cloud">
            <a:avLst/>
          </a:prstGeom>
          <a:solidFill>
            <a:srgbClr val="FF33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</a:rPr>
              <a:t>How does the system allocate the resources</a:t>
            </a:r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10" name="Double Brace 9"/>
          <p:cNvSpPr/>
          <p:nvPr/>
        </p:nvSpPr>
        <p:spPr>
          <a:xfrm>
            <a:off x="5874829" y="5521760"/>
            <a:ext cx="1954476" cy="609600"/>
          </a:xfrm>
          <a:prstGeom prst="brace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2000" b="1" dirty="0" smtClean="0"/>
              <a:t>It uses </a:t>
            </a:r>
            <a:r>
              <a:rPr lang="en-US" sz="2000" b="1" dirty="0" err="1" smtClean="0"/>
              <a:t>CGroups</a:t>
            </a:r>
            <a:endParaRPr lang="en-US" sz="2000" b="1" dirty="0"/>
          </a:p>
        </p:txBody>
      </p:sp>
      <p:grpSp>
        <p:nvGrpSpPr>
          <p:cNvPr id="11" name="Group 10"/>
          <p:cNvGrpSpPr/>
          <p:nvPr/>
        </p:nvGrpSpPr>
        <p:grpSpPr>
          <a:xfrm>
            <a:off x="3960585" y="1767913"/>
            <a:ext cx="2991267" cy="2136429"/>
            <a:chOff x="766601" y="617557"/>
            <a:chExt cx="2368046" cy="1095528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6601" y="617557"/>
              <a:ext cx="2368046" cy="1095528"/>
            </a:xfrm>
            <a:prstGeom prst="rect">
              <a:avLst/>
            </a:prstGeom>
          </p:spPr>
        </p:pic>
        <p:grpSp>
          <p:nvGrpSpPr>
            <p:cNvPr id="13" name="Group 12"/>
            <p:cNvGrpSpPr/>
            <p:nvPr/>
          </p:nvGrpSpPr>
          <p:grpSpPr>
            <a:xfrm>
              <a:off x="1026431" y="824663"/>
              <a:ext cx="1776892" cy="835717"/>
              <a:chOff x="791584" y="701441"/>
              <a:chExt cx="1776892" cy="835717"/>
            </a:xfrm>
          </p:grpSpPr>
          <p:sp>
            <p:nvSpPr>
              <p:cNvPr id="14" name="Rounded Rectangle 13"/>
              <p:cNvSpPr/>
              <p:nvPr/>
            </p:nvSpPr>
            <p:spPr>
              <a:xfrm>
                <a:off x="791584" y="701441"/>
                <a:ext cx="1776892" cy="723432"/>
              </a:xfrm>
              <a:prstGeom prst="roundRect">
                <a:avLst/>
              </a:prstGeom>
              <a:solidFill>
                <a:srgbClr val="CCE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5" name="Group 14"/>
              <p:cNvGrpSpPr/>
              <p:nvPr/>
            </p:nvGrpSpPr>
            <p:grpSpPr>
              <a:xfrm>
                <a:off x="882848" y="786283"/>
                <a:ext cx="1610878" cy="750875"/>
                <a:chOff x="882848" y="786283"/>
                <a:chExt cx="1610878" cy="750875"/>
              </a:xfrm>
            </p:grpSpPr>
            <p:sp>
              <p:nvSpPr>
                <p:cNvPr id="16" name="TextBox 15"/>
                <p:cNvSpPr txBox="1"/>
                <p:nvPr/>
              </p:nvSpPr>
              <p:spPr>
                <a:xfrm>
                  <a:off x="1484572" y="1229382"/>
                  <a:ext cx="562599" cy="30777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b="1" dirty="0" smtClean="0"/>
                    <a:t>OS</a:t>
                  </a:r>
                  <a:endParaRPr lang="en-US" sz="1600" b="1" dirty="0"/>
                </a:p>
              </p:txBody>
            </p:sp>
            <p:grpSp>
              <p:nvGrpSpPr>
                <p:cNvPr id="17" name="Group 16"/>
                <p:cNvGrpSpPr/>
                <p:nvPr/>
              </p:nvGrpSpPr>
              <p:grpSpPr>
                <a:xfrm>
                  <a:off x="882848" y="786283"/>
                  <a:ext cx="1610878" cy="347695"/>
                  <a:chOff x="9433662" y="1656982"/>
                  <a:chExt cx="1276696" cy="510835"/>
                </a:xfrm>
              </p:grpSpPr>
              <p:sp>
                <p:nvSpPr>
                  <p:cNvPr id="18" name="Rounded Rectangle 17"/>
                  <p:cNvSpPr/>
                  <p:nvPr/>
                </p:nvSpPr>
                <p:spPr>
                  <a:xfrm>
                    <a:off x="10051632" y="1663735"/>
                    <a:ext cx="658726" cy="504082"/>
                  </a:xfrm>
                  <a:prstGeom prst="roundRect">
                    <a:avLst/>
                  </a:prstGeom>
                  <a:solidFill>
                    <a:srgbClr val="99FF66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400" b="1" dirty="0" smtClean="0">
                        <a:solidFill>
                          <a:schemeClr val="tx1"/>
                        </a:solidFill>
                      </a:rPr>
                      <a:t>App1</a:t>
                    </a:r>
                    <a:endParaRPr lang="en-US" sz="1400" b="1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9" name="Rounded Rectangle 18"/>
                  <p:cNvSpPr/>
                  <p:nvPr/>
                </p:nvSpPr>
                <p:spPr>
                  <a:xfrm>
                    <a:off x="9433662" y="1656982"/>
                    <a:ext cx="556284" cy="504082"/>
                  </a:xfrm>
                  <a:prstGeom prst="roundRect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400" b="1" dirty="0" smtClean="0">
                        <a:solidFill>
                          <a:schemeClr val="tx1"/>
                        </a:solidFill>
                      </a:rPr>
                      <a:t>Libs</a:t>
                    </a:r>
                    <a:endParaRPr lang="en-US" sz="1400" b="1" dirty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</p:grpSp>
      </p:grpSp>
    </p:spTree>
    <p:extLst>
      <p:ext uri="{BB962C8B-B14F-4D97-AF65-F5344CB8AC3E}">
        <p14:creationId xmlns:p14="http://schemas.microsoft.com/office/powerpoint/2010/main" val="2642888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Union Mount</a:t>
            </a:r>
            <a:endParaRPr lang="en-US" dirty="0"/>
          </a:p>
        </p:txBody>
      </p:sp>
      <p:pic>
        <p:nvPicPr>
          <p:cNvPr id="23554" name="Picture 2" descr="https://cdn-images-1.medium.com/max/1600/1*hZgRPWerZVbaGT8jJiJZVQ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489" y="1320800"/>
            <a:ext cx="7620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9855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963" y="961072"/>
            <a:ext cx="11561430" cy="5544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968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://img.scoop.it/bmExZyvGWidultcwx9hCb7nTzqrqzN7Y9aBZTaXoQ8Q=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98" y="0"/>
            <a:ext cx="11999782" cy="6745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Rounded Rectangle 27"/>
          <p:cNvSpPr/>
          <p:nvPr/>
        </p:nvSpPr>
        <p:spPr>
          <a:xfrm>
            <a:off x="7030387" y="2803161"/>
            <a:ext cx="1813809" cy="479686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8080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6213422" y="5668782"/>
            <a:ext cx="1813809" cy="479686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7070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4691921" y="3357797"/>
            <a:ext cx="2578309" cy="73451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Default Bridge Docker0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6513225" y="569628"/>
            <a:ext cx="4661941" cy="21585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7277723" y="2713221"/>
            <a:ext cx="2675746" cy="21585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6820521" y="2803161"/>
            <a:ext cx="2675746" cy="5284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946873" y="554638"/>
            <a:ext cx="4661941" cy="21585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918148" y="2570814"/>
            <a:ext cx="3766280" cy="21585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6072189" y="5516380"/>
            <a:ext cx="3000202" cy="6320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9360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3" grpId="0" animBg="1"/>
      <p:bldP spid="34" grpId="0" animBg="1"/>
      <p:bldP spid="35" grpId="0" animBg="1"/>
      <p:bldP spid="36" grpId="0" animBg="1"/>
      <p:bldP spid="37" grpId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://img.scoop.it/bmExZyvGWidultcwx9hCb7nTzqrqzN7Y9aBZTaXoQ8Q=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268" y="0"/>
            <a:ext cx="11999782" cy="6745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Rounded Rectangle 27"/>
          <p:cNvSpPr/>
          <p:nvPr/>
        </p:nvSpPr>
        <p:spPr>
          <a:xfrm>
            <a:off x="7060367" y="2803161"/>
            <a:ext cx="1813809" cy="479686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8080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6243402" y="5668782"/>
            <a:ext cx="1813809" cy="479686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7070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0153" y="3282847"/>
            <a:ext cx="6448660" cy="178882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2890" y="2595801"/>
            <a:ext cx="2895993" cy="178882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20318" y="2595801"/>
            <a:ext cx="95250" cy="10668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5254" y="2595801"/>
            <a:ext cx="95250" cy="10668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101169" y="3532687"/>
            <a:ext cx="1678898" cy="514660"/>
          </a:xfrm>
          <a:prstGeom prst="rect">
            <a:avLst/>
          </a:prstGeom>
          <a:solidFill>
            <a:srgbClr val="FF99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 smtClean="0">
                <a:solidFill>
                  <a:schemeClr val="tx1"/>
                </a:solidFill>
              </a:rPr>
              <a:t>LondonBridge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390775" y="3532687"/>
            <a:ext cx="1678898" cy="514660"/>
          </a:xfrm>
          <a:prstGeom prst="rect">
            <a:avLst/>
          </a:prstGeom>
          <a:solidFill>
            <a:srgbClr val="66FF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 smtClean="0">
                <a:solidFill>
                  <a:schemeClr val="tx1"/>
                </a:solidFill>
              </a:rPr>
              <a:t>OldBridge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3230224" y="4369642"/>
            <a:ext cx="2563078" cy="13734"/>
          </a:xfrm>
          <a:prstGeom prst="line">
            <a:avLst/>
          </a:prstGeom>
          <a:ln w="317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3230224" y="4047347"/>
            <a:ext cx="0" cy="337283"/>
          </a:xfrm>
          <a:prstGeom prst="line">
            <a:avLst/>
          </a:prstGeom>
          <a:ln w="317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8985588" y="4047347"/>
            <a:ext cx="0" cy="337283"/>
          </a:xfrm>
          <a:prstGeom prst="line">
            <a:avLst/>
          </a:prstGeom>
          <a:ln w="317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V="1">
            <a:off x="6525484" y="4356514"/>
            <a:ext cx="2443740" cy="26862"/>
          </a:xfrm>
          <a:prstGeom prst="line">
            <a:avLst/>
          </a:prstGeom>
          <a:ln w="317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8449" y="4656093"/>
            <a:ext cx="229964" cy="41558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6563" y="4113167"/>
            <a:ext cx="808921" cy="542925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3980" y="848197"/>
            <a:ext cx="1394085" cy="1394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136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519950" y="0"/>
            <a:ext cx="11546543" cy="6599507"/>
            <a:chOff x="519950" y="0"/>
            <a:chExt cx="11546543" cy="6599507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9950" y="0"/>
              <a:ext cx="11546543" cy="6599507"/>
            </a:xfrm>
            <a:prstGeom prst="rect">
              <a:avLst/>
            </a:prstGeom>
          </p:spPr>
        </p:pic>
        <p:grpSp>
          <p:nvGrpSpPr>
            <p:cNvPr id="19" name="Group 18"/>
            <p:cNvGrpSpPr/>
            <p:nvPr/>
          </p:nvGrpSpPr>
          <p:grpSpPr>
            <a:xfrm>
              <a:off x="1271175" y="2079812"/>
              <a:ext cx="2440214" cy="1430083"/>
              <a:chOff x="766601" y="617557"/>
              <a:chExt cx="2368046" cy="1095528"/>
            </a:xfrm>
          </p:grpSpPr>
          <p:pic>
            <p:nvPicPr>
              <p:cNvPr id="20" name="Picture 19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6601" y="617557"/>
                <a:ext cx="2368046" cy="1095528"/>
              </a:xfrm>
              <a:prstGeom prst="rect">
                <a:avLst/>
              </a:prstGeom>
            </p:spPr>
          </p:pic>
          <p:grpSp>
            <p:nvGrpSpPr>
              <p:cNvPr id="21" name="Group 20"/>
              <p:cNvGrpSpPr/>
              <p:nvPr/>
            </p:nvGrpSpPr>
            <p:grpSpPr>
              <a:xfrm>
                <a:off x="1026431" y="824663"/>
                <a:ext cx="1776892" cy="835717"/>
                <a:chOff x="791584" y="701441"/>
                <a:chExt cx="1776892" cy="835717"/>
              </a:xfrm>
            </p:grpSpPr>
            <p:sp>
              <p:nvSpPr>
                <p:cNvPr id="22" name="Rounded Rectangle 21"/>
                <p:cNvSpPr/>
                <p:nvPr/>
              </p:nvSpPr>
              <p:spPr>
                <a:xfrm>
                  <a:off x="791584" y="701441"/>
                  <a:ext cx="1776892" cy="723432"/>
                </a:xfrm>
                <a:prstGeom prst="roundRect">
                  <a:avLst/>
                </a:prstGeom>
                <a:solidFill>
                  <a:srgbClr val="CCEC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b="1" dirty="0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24" name="Group 23"/>
                <p:cNvGrpSpPr/>
                <p:nvPr/>
              </p:nvGrpSpPr>
              <p:grpSpPr>
                <a:xfrm>
                  <a:off x="882848" y="786283"/>
                  <a:ext cx="1610878" cy="750875"/>
                  <a:chOff x="882848" y="786283"/>
                  <a:chExt cx="1610878" cy="750875"/>
                </a:xfrm>
              </p:grpSpPr>
              <p:sp>
                <p:nvSpPr>
                  <p:cNvPr id="25" name="TextBox 24"/>
                  <p:cNvSpPr txBox="1"/>
                  <p:nvPr/>
                </p:nvSpPr>
                <p:spPr>
                  <a:xfrm>
                    <a:off x="1484572" y="1229382"/>
                    <a:ext cx="562599" cy="30777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600" b="1" dirty="0" smtClean="0"/>
                      <a:t>OS</a:t>
                    </a:r>
                    <a:endParaRPr lang="en-US" sz="1600" b="1" dirty="0"/>
                  </a:p>
                </p:txBody>
              </p:sp>
              <p:grpSp>
                <p:nvGrpSpPr>
                  <p:cNvPr id="31" name="Group 30"/>
                  <p:cNvGrpSpPr/>
                  <p:nvPr/>
                </p:nvGrpSpPr>
                <p:grpSpPr>
                  <a:xfrm>
                    <a:off x="882848" y="786283"/>
                    <a:ext cx="1610878" cy="347695"/>
                    <a:chOff x="9433662" y="1656982"/>
                    <a:chExt cx="1276696" cy="510835"/>
                  </a:xfrm>
                </p:grpSpPr>
                <p:sp>
                  <p:nvSpPr>
                    <p:cNvPr id="32" name="Rounded Rectangle 31"/>
                    <p:cNvSpPr/>
                    <p:nvPr/>
                  </p:nvSpPr>
                  <p:spPr>
                    <a:xfrm>
                      <a:off x="10051632" y="1663735"/>
                      <a:ext cx="658726" cy="504082"/>
                    </a:xfrm>
                    <a:prstGeom prst="roundRect">
                      <a:avLst/>
                    </a:prstGeom>
                    <a:solidFill>
                      <a:srgbClr val="99FF66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</a:rPr>
                        <a:t>App1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33" name="Rounded Rectangle 32"/>
                    <p:cNvSpPr/>
                    <p:nvPr/>
                  </p:nvSpPr>
                  <p:spPr>
                    <a:xfrm>
                      <a:off x="9433662" y="1656982"/>
                      <a:ext cx="556284" cy="504082"/>
                    </a:xfrm>
                    <a:prstGeom prst="roundRect">
                      <a:avLst/>
                    </a:prstGeom>
                    <a:solidFill>
                      <a:srgbClr val="FFC00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</a:rPr>
                        <a:t>Libs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</p:grpSp>
        </p:grpSp>
        <p:grpSp>
          <p:nvGrpSpPr>
            <p:cNvPr id="8" name="Group 7"/>
            <p:cNvGrpSpPr/>
            <p:nvPr/>
          </p:nvGrpSpPr>
          <p:grpSpPr>
            <a:xfrm>
              <a:off x="4608924" y="2058720"/>
              <a:ext cx="2444498" cy="1527243"/>
              <a:chOff x="4608924" y="2058720"/>
              <a:chExt cx="2444498" cy="1527243"/>
            </a:xfrm>
          </p:grpSpPr>
          <p:pic>
            <p:nvPicPr>
              <p:cNvPr id="34" name="Picture 33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08924" y="2058720"/>
                <a:ext cx="2444498" cy="1527243"/>
              </a:xfrm>
              <a:prstGeom prst="rect">
                <a:avLst/>
              </a:prstGeom>
            </p:spPr>
          </p:pic>
          <p:grpSp>
            <p:nvGrpSpPr>
              <p:cNvPr id="42" name="Group 41"/>
              <p:cNvGrpSpPr/>
              <p:nvPr/>
            </p:nvGrpSpPr>
            <p:grpSpPr>
              <a:xfrm>
                <a:off x="4915651" y="2350165"/>
                <a:ext cx="1831044" cy="1090930"/>
                <a:chOff x="791584" y="701441"/>
                <a:chExt cx="1776892" cy="835717"/>
              </a:xfrm>
            </p:grpSpPr>
            <p:sp>
              <p:nvSpPr>
                <p:cNvPr id="43" name="Rounded Rectangle 42"/>
                <p:cNvSpPr/>
                <p:nvPr/>
              </p:nvSpPr>
              <p:spPr>
                <a:xfrm>
                  <a:off x="791584" y="701441"/>
                  <a:ext cx="1776892" cy="723432"/>
                </a:xfrm>
                <a:prstGeom prst="roundRect">
                  <a:avLst/>
                </a:prstGeom>
                <a:solidFill>
                  <a:srgbClr val="CCEC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b="1" dirty="0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44" name="Group 43"/>
                <p:cNvGrpSpPr/>
                <p:nvPr/>
              </p:nvGrpSpPr>
              <p:grpSpPr>
                <a:xfrm>
                  <a:off x="882848" y="786283"/>
                  <a:ext cx="1610878" cy="750875"/>
                  <a:chOff x="882848" y="786283"/>
                  <a:chExt cx="1610878" cy="750875"/>
                </a:xfrm>
              </p:grpSpPr>
              <p:sp>
                <p:nvSpPr>
                  <p:cNvPr id="45" name="TextBox 44"/>
                  <p:cNvSpPr txBox="1"/>
                  <p:nvPr/>
                </p:nvSpPr>
                <p:spPr>
                  <a:xfrm>
                    <a:off x="1484572" y="1229382"/>
                    <a:ext cx="562599" cy="30777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600" b="1" dirty="0" smtClean="0"/>
                      <a:t>OS</a:t>
                    </a:r>
                    <a:endParaRPr lang="en-US" sz="1600" b="1" dirty="0"/>
                  </a:p>
                </p:txBody>
              </p:sp>
              <p:grpSp>
                <p:nvGrpSpPr>
                  <p:cNvPr id="46" name="Group 45"/>
                  <p:cNvGrpSpPr/>
                  <p:nvPr/>
                </p:nvGrpSpPr>
                <p:grpSpPr>
                  <a:xfrm>
                    <a:off x="882848" y="786283"/>
                    <a:ext cx="1610878" cy="347695"/>
                    <a:chOff x="9433662" y="1656982"/>
                    <a:chExt cx="1276696" cy="510835"/>
                  </a:xfrm>
                </p:grpSpPr>
                <p:sp>
                  <p:nvSpPr>
                    <p:cNvPr id="47" name="Rounded Rectangle 46"/>
                    <p:cNvSpPr/>
                    <p:nvPr/>
                  </p:nvSpPr>
                  <p:spPr>
                    <a:xfrm>
                      <a:off x="10051632" y="1663735"/>
                      <a:ext cx="658726" cy="504082"/>
                    </a:xfrm>
                    <a:prstGeom prst="roundRect">
                      <a:avLst/>
                    </a:prstGeom>
                    <a:solidFill>
                      <a:srgbClr val="FF339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</a:rPr>
                        <a:t>App2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48" name="Rounded Rectangle 47"/>
                    <p:cNvSpPr/>
                    <p:nvPr/>
                  </p:nvSpPr>
                  <p:spPr>
                    <a:xfrm>
                      <a:off x="9433662" y="1656982"/>
                      <a:ext cx="556284" cy="504082"/>
                    </a:xfrm>
                    <a:prstGeom prst="roundRect">
                      <a:avLst/>
                    </a:prstGeom>
                    <a:solidFill>
                      <a:srgbClr val="FFC00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</a:rPr>
                        <a:t>Libs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</p:grpSp>
        </p:grpSp>
      </p:grpSp>
    </p:spTree>
    <p:extLst>
      <p:ext uri="{BB962C8B-B14F-4D97-AF65-F5344CB8AC3E}">
        <p14:creationId xmlns:p14="http://schemas.microsoft.com/office/powerpoint/2010/main" val="3539663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591668" y="0"/>
            <a:ext cx="8157886" cy="3245224"/>
            <a:chOff x="519950" y="0"/>
            <a:chExt cx="11546543" cy="6599507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9950" y="0"/>
              <a:ext cx="11546543" cy="6599507"/>
            </a:xfrm>
            <a:prstGeom prst="rect">
              <a:avLst/>
            </a:prstGeom>
          </p:spPr>
        </p:pic>
        <p:grpSp>
          <p:nvGrpSpPr>
            <p:cNvPr id="6" name="Group 5"/>
            <p:cNvGrpSpPr/>
            <p:nvPr/>
          </p:nvGrpSpPr>
          <p:grpSpPr>
            <a:xfrm>
              <a:off x="1271175" y="2079812"/>
              <a:ext cx="2440214" cy="1430083"/>
              <a:chOff x="766601" y="617557"/>
              <a:chExt cx="2368046" cy="1095528"/>
            </a:xfrm>
          </p:grpSpPr>
          <p:pic>
            <p:nvPicPr>
              <p:cNvPr id="16" name="Picture 15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6601" y="617557"/>
                <a:ext cx="2368046" cy="1095528"/>
              </a:xfrm>
              <a:prstGeom prst="rect">
                <a:avLst/>
              </a:prstGeom>
            </p:spPr>
          </p:pic>
          <p:grpSp>
            <p:nvGrpSpPr>
              <p:cNvPr id="17" name="Group 16"/>
              <p:cNvGrpSpPr/>
              <p:nvPr/>
            </p:nvGrpSpPr>
            <p:grpSpPr>
              <a:xfrm>
                <a:off x="1026431" y="824663"/>
                <a:ext cx="1776892" cy="835717"/>
                <a:chOff x="791584" y="701441"/>
                <a:chExt cx="1776892" cy="835717"/>
              </a:xfrm>
            </p:grpSpPr>
            <p:sp>
              <p:nvSpPr>
                <p:cNvPr id="18" name="Rounded Rectangle 17"/>
                <p:cNvSpPr/>
                <p:nvPr/>
              </p:nvSpPr>
              <p:spPr>
                <a:xfrm>
                  <a:off x="791584" y="701441"/>
                  <a:ext cx="1776892" cy="723432"/>
                </a:xfrm>
                <a:prstGeom prst="roundRect">
                  <a:avLst/>
                </a:prstGeom>
                <a:solidFill>
                  <a:srgbClr val="CCEC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b="1" dirty="0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19" name="Group 18"/>
                <p:cNvGrpSpPr/>
                <p:nvPr/>
              </p:nvGrpSpPr>
              <p:grpSpPr>
                <a:xfrm>
                  <a:off x="882848" y="786283"/>
                  <a:ext cx="1610878" cy="750875"/>
                  <a:chOff x="882848" y="786283"/>
                  <a:chExt cx="1610878" cy="750875"/>
                </a:xfrm>
              </p:grpSpPr>
              <p:sp>
                <p:nvSpPr>
                  <p:cNvPr id="20" name="TextBox 19"/>
                  <p:cNvSpPr txBox="1"/>
                  <p:nvPr/>
                </p:nvSpPr>
                <p:spPr>
                  <a:xfrm>
                    <a:off x="1484572" y="1229382"/>
                    <a:ext cx="562599" cy="30777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600" b="1" dirty="0" smtClean="0"/>
                      <a:t>OS</a:t>
                    </a:r>
                    <a:endParaRPr lang="en-US" sz="1600" b="1" dirty="0"/>
                  </a:p>
                </p:txBody>
              </p:sp>
              <p:grpSp>
                <p:nvGrpSpPr>
                  <p:cNvPr id="21" name="Group 20"/>
                  <p:cNvGrpSpPr/>
                  <p:nvPr/>
                </p:nvGrpSpPr>
                <p:grpSpPr>
                  <a:xfrm>
                    <a:off x="882848" y="786283"/>
                    <a:ext cx="1610878" cy="347695"/>
                    <a:chOff x="9433662" y="1656982"/>
                    <a:chExt cx="1276696" cy="510835"/>
                  </a:xfrm>
                </p:grpSpPr>
                <p:sp>
                  <p:nvSpPr>
                    <p:cNvPr id="22" name="Rounded Rectangle 21"/>
                    <p:cNvSpPr/>
                    <p:nvPr/>
                  </p:nvSpPr>
                  <p:spPr>
                    <a:xfrm>
                      <a:off x="10051632" y="1663735"/>
                      <a:ext cx="658726" cy="504082"/>
                    </a:xfrm>
                    <a:prstGeom prst="roundRect">
                      <a:avLst/>
                    </a:prstGeom>
                    <a:solidFill>
                      <a:srgbClr val="99FF66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</a:rPr>
                        <a:t>App1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23" name="Rounded Rectangle 22"/>
                    <p:cNvSpPr/>
                    <p:nvPr/>
                  </p:nvSpPr>
                  <p:spPr>
                    <a:xfrm>
                      <a:off x="9433662" y="1656982"/>
                      <a:ext cx="556284" cy="504082"/>
                    </a:xfrm>
                    <a:prstGeom prst="roundRect">
                      <a:avLst/>
                    </a:prstGeom>
                    <a:solidFill>
                      <a:srgbClr val="FFC00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</a:rPr>
                        <a:t>Libs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</p:grpSp>
        </p:grpSp>
        <p:grpSp>
          <p:nvGrpSpPr>
            <p:cNvPr id="7" name="Group 6"/>
            <p:cNvGrpSpPr/>
            <p:nvPr/>
          </p:nvGrpSpPr>
          <p:grpSpPr>
            <a:xfrm>
              <a:off x="4608924" y="2058720"/>
              <a:ext cx="2444498" cy="1527243"/>
              <a:chOff x="4608924" y="2058720"/>
              <a:chExt cx="2444498" cy="1527243"/>
            </a:xfrm>
          </p:grpSpPr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08924" y="2058720"/>
                <a:ext cx="2444498" cy="1527243"/>
              </a:xfrm>
              <a:prstGeom prst="rect">
                <a:avLst/>
              </a:prstGeom>
            </p:spPr>
          </p:pic>
          <p:grpSp>
            <p:nvGrpSpPr>
              <p:cNvPr id="9" name="Group 8"/>
              <p:cNvGrpSpPr/>
              <p:nvPr/>
            </p:nvGrpSpPr>
            <p:grpSpPr>
              <a:xfrm>
                <a:off x="4915651" y="2350165"/>
                <a:ext cx="1831044" cy="1090930"/>
                <a:chOff x="791584" y="701441"/>
                <a:chExt cx="1776892" cy="835717"/>
              </a:xfrm>
            </p:grpSpPr>
            <p:sp>
              <p:nvSpPr>
                <p:cNvPr id="10" name="Rounded Rectangle 9"/>
                <p:cNvSpPr/>
                <p:nvPr/>
              </p:nvSpPr>
              <p:spPr>
                <a:xfrm>
                  <a:off x="791584" y="701441"/>
                  <a:ext cx="1776892" cy="723432"/>
                </a:xfrm>
                <a:prstGeom prst="roundRect">
                  <a:avLst/>
                </a:prstGeom>
                <a:solidFill>
                  <a:srgbClr val="CCEC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b="1" dirty="0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11" name="Group 10"/>
                <p:cNvGrpSpPr/>
                <p:nvPr/>
              </p:nvGrpSpPr>
              <p:grpSpPr>
                <a:xfrm>
                  <a:off x="882848" y="786283"/>
                  <a:ext cx="1610878" cy="750875"/>
                  <a:chOff x="882848" y="786283"/>
                  <a:chExt cx="1610878" cy="750875"/>
                </a:xfrm>
              </p:grpSpPr>
              <p:sp>
                <p:nvSpPr>
                  <p:cNvPr id="12" name="TextBox 11"/>
                  <p:cNvSpPr txBox="1"/>
                  <p:nvPr/>
                </p:nvSpPr>
                <p:spPr>
                  <a:xfrm>
                    <a:off x="1484572" y="1229382"/>
                    <a:ext cx="562599" cy="30777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600" b="1" dirty="0" smtClean="0"/>
                      <a:t>OS</a:t>
                    </a:r>
                    <a:endParaRPr lang="en-US" sz="1600" b="1" dirty="0"/>
                  </a:p>
                </p:txBody>
              </p:sp>
              <p:grpSp>
                <p:nvGrpSpPr>
                  <p:cNvPr id="13" name="Group 12"/>
                  <p:cNvGrpSpPr/>
                  <p:nvPr/>
                </p:nvGrpSpPr>
                <p:grpSpPr>
                  <a:xfrm>
                    <a:off x="882848" y="786283"/>
                    <a:ext cx="1610878" cy="347695"/>
                    <a:chOff x="9433662" y="1656982"/>
                    <a:chExt cx="1276696" cy="510835"/>
                  </a:xfrm>
                </p:grpSpPr>
                <p:sp>
                  <p:nvSpPr>
                    <p:cNvPr id="14" name="Rounded Rectangle 13"/>
                    <p:cNvSpPr/>
                    <p:nvPr/>
                  </p:nvSpPr>
                  <p:spPr>
                    <a:xfrm>
                      <a:off x="10051632" y="1663735"/>
                      <a:ext cx="658726" cy="504082"/>
                    </a:xfrm>
                    <a:prstGeom prst="roundRect">
                      <a:avLst/>
                    </a:prstGeom>
                    <a:solidFill>
                      <a:srgbClr val="FF339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</a:rPr>
                        <a:t>App2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5" name="Rounded Rectangle 14"/>
                    <p:cNvSpPr/>
                    <p:nvPr/>
                  </p:nvSpPr>
                  <p:spPr>
                    <a:xfrm>
                      <a:off x="9433662" y="1656982"/>
                      <a:ext cx="556284" cy="504082"/>
                    </a:xfrm>
                    <a:prstGeom prst="roundRect">
                      <a:avLst/>
                    </a:prstGeom>
                    <a:solidFill>
                      <a:srgbClr val="FFC00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</a:rPr>
                        <a:t>Libs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</p:grpSp>
        </p:grpSp>
      </p:grpSp>
      <p:grpSp>
        <p:nvGrpSpPr>
          <p:cNvPr id="24" name="Group 23"/>
          <p:cNvGrpSpPr/>
          <p:nvPr/>
        </p:nvGrpSpPr>
        <p:grpSpPr>
          <a:xfrm>
            <a:off x="555073" y="3612776"/>
            <a:ext cx="8157886" cy="3245224"/>
            <a:chOff x="519950" y="0"/>
            <a:chExt cx="11546543" cy="6599507"/>
          </a:xfrm>
        </p:grpSpPr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9950" y="0"/>
              <a:ext cx="11546543" cy="6599507"/>
            </a:xfrm>
            <a:prstGeom prst="rect">
              <a:avLst/>
            </a:prstGeom>
          </p:spPr>
        </p:pic>
        <p:grpSp>
          <p:nvGrpSpPr>
            <p:cNvPr id="26" name="Group 25"/>
            <p:cNvGrpSpPr/>
            <p:nvPr/>
          </p:nvGrpSpPr>
          <p:grpSpPr>
            <a:xfrm>
              <a:off x="1271175" y="2079812"/>
              <a:ext cx="2440214" cy="1430083"/>
              <a:chOff x="766601" y="617557"/>
              <a:chExt cx="2368046" cy="1095528"/>
            </a:xfrm>
          </p:grpSpPr>
          <p:pic>
            <p:nvPicPr>
              <p:cNvPr id="36" name="Picture 35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6601" y="617557"/>
                <a:ext cx="2368046" cy="1095528"/>
              </a:xfrm>
              <a:prstGeom prst="rect">
                <a:avLst/>
              </a:prstGeom>
            </p:spPr>
          </p:pic>
          <p:grpSp>
            <p:nvGrpSpPr>
              <p:cNvPr id="37" name="Group 36"/>
              <p:cNvGrpSpPr/>
              <p:nvPr/>
            </p:nvGrpSpPr>
            <p:grpSpPr>
              <a:xfrm>
                <a:off x="1026431" y="824663"/>
                <a:ext cx="1776892" cy="835717"/>
                <a:chOff x="791584" y="701441"/>
                <a:chExt cx="1776892" cy="835717"/>
              </a:xfrm>
            </p:grpSpPr>
            <p:sp>
              <p:nvSpPr>
                <p:cNvPr id="38" name="Rounded Rectangle 37"/>
                <p:cNvSpPr/>
                <p:nvPr/>
              </p:nvSpPr>
              <p:spPr>
                <a:xfrm>
                  <a:off x="791584" y="701441"/>
                  <a:ext cx="1776892" cy="723432"/>
                </a:xfrm>
                <a:prstGeom prst="roundRect">
                  <a:avLst/>
                </a:prstGeom>
                <a:solidFill>
                  <a:srgbClr val="CCEC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b="1" dirty="0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39" name="Group 38"/>
                <p:cNvGrpSpPr/>
                <p:nvPr/>
              </p:nvGrpSpPr>
              <p:grpSpPr>
                <a:xfrm>
                  <a:off x="882848" y="786283"/>
                  <a:ext cx="1610878" cy="750875"/>
                  <a:chOff x="882848" y="786283"/>
                  <a:chExt cx="1610878" cy="750875"/>
                </a:xfrm>
              </p:grpSpPr>
              <p:sp>
                <p:nvSpPr>
                  <p:cNvPr id="40" name="TextBox 39"/>
                  <p:cNvSpPr txBox="1"/>
                  <p:nvPr/>
                </p:nvSpPr>
                <p:spPr>
                  <a:xfrm>
                    <a:off x="1484572" y="1229382"/>
                    <a:ext cx="562599" cy="30777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600" b="1" dirty="0" smtClean="0"/>
                      <a:t>OS</a:t>
                    </a:r>
                    <a:endParaRPr lang="en-US" sz="1600" b="1" dirty="0"/>
                  </a:p>
                </p:txBody>
              </p:sp>
              <p:grpSp>
                <p:nvGrpSpPr>
                  <p:cNvPr id="41" name="Group 40"/>
                  <p:cNvGrpSpPr/>
                  <p:nvPr/>
                </p:nvGrpSpPr>
                <p:grpSpPr>
                  <a:xfrm>
                    <a:off x="882848" y="786283"/>
                    <a:ext cx="1610878" cy="347695"/>
                    <a:chOff x="9433662" y="1656982"/>
                    <a:chExt cx="1276696" cy="510835"/>
                  </a:xfrm>
                </p:grpSpPr>
                <p:sp>
                  <p:nvSpPr>
                    <p:cNvPr id="42" name="Rounded Rectangle 41"/>
                    <p:cNvSpPr/>
                    <p:nvPr/>
                  </p:nvSpPr>
                  <p:spPr>
                    <a:xfrm>
                      <a:off x="10051632" y="1663735"/>
                      <a:ext cx="658726" cy="504082"/>
                    </a:xfrm>
                    <a:prstGeom prst="roundRect">
                      <a:avLst/>
                    </a:prstGeom>
                    <a:solidFill>
                      <a:srgbClr val="99FF66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</a:rPr>
                        <a:t>App1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43" name="Rounded Rectangle 42"/>
                    <p:cNvSpPr/>
                    <p:nvPr/>
                  </p:nvSpPr>
                  <p:spPr>
                    <a:xfrm>
                      <a:off x="9433662" y="1656982"/>
                      <a:ext cx="556284" cy="504082"/>
                    </a:xfrm>
                    <a:prstGeom prst="roundRect">
                      <a:avLst/>
                    </a:prstGeom>
                    <a:solidFill>
                      <a:srgbClr val="FFC00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</a:rPr>
                        <a:t>Libs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</p:grpSp>
        </p:grpSp>
        <p:grpSp>
          <p:nvGrpSpPr>
            <p:cNvPr id="27" name="Group 26"/>
            <p:cNvGrpSpPr/>
            <p:nvPr/>
          </p:nvGrpSpPr>
          <p:grpSpPr>
            <a:xfrm>
              <a:off x="4608924" y="2058720"/>
              <a:ext cx="2444498" cy="1527243"/>
              <a:chOff x="4608924" y="2058720"/>
              <a:chExt cx="2444498" cy="1527243"/>
            </a:xfrm>
          </p:grpSpPr>
          <p:pic>
            <p:nvPicPr>
              <p:cNvPr id="28" name="Picture 27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08924" y="2058720"/>
                <a:ext cx="2444498" cy="1527243"/>
              </a:xfrm>
              <a:prstGeom prst="rect">
                <a:avLst/>
              </a:prstGeom>
            </p:spPr>
          </p:pic>
          <p:grpSp>
            <p:nvGrpSpPr>
              <p:cNvPr id="29" name="Group 28"/>
              <p:cNvGrpSpPr/>
              <p:nvPr/>
            </p:nvGrpSpPr>
            <p:grpSpPr>
              <a:xfrm>
                <a:off x="4915651" y="2350165"/>
                <a:ext cx="1831044" cy="1090930"/>
                <a:chOff x="791584" y="701441"/>
                <a:chExt cx="1776892" cy="835717"/>
              </a:xfrm>
            </p:grpSpPr>
            <p:sp>
              <p:nvSpPr>
                <p:cNvPr id="30" name="Rounded Rectangle 29"/>
                <p:cNvSpPr/>
                <p:nvPr/>
              </p:nvSpPr>
              <p:spPr>
                <a:xfrm>
                  <a:off x="791584" y="701441"/>
                  <a:ext cx="1776892" cy="723432"/>
                </a:xfrm>
                <a:prstGeom prst="roundRect">
                  <a:avLst/>
                </a:prstGeom>
                <a:solidFill>
                  <a:srgbClr val="CCEC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b="1" dirty="0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31" name="Group 30"/>
                <p:cNvGrpSpPr/>
                <p:nvPr/>
              </p:nvGrpSpPr>
              <p:grpSpPr>
                <a:xfrm>
                  <a:off x="882848" y="786283"/>
                  <a:ext cx="1610878" cy="750875"/>
                  <a:chOff x="882848" y="786283"/>
                  <a:chExt cx="1610878" cy="750875"/>
                </a:xfrm>
              </p:grpSpPr>
              <p:sp>
                <p:nvSpPr>
                  <p:cNvPr id="32" name="TextBox 31"/>
                  <p:cNvSpPr txBox="1"/>
                  <p:nvPr/>
                </p:nvSpPr>
                <p:spPr>
                  <a:xfrm>
                    <a:off x="1484572" y="1229382"/>
                    <a:ext cx="562599" cy="30777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600" b="1" dirty="0" smtClean="0"/>
                      <a:t>OS</a:t>
                    </a:r>
                    <a:endParaRPr lang="en-US" sz="1600" b="1" dirty="0"/>
                  </a:p>
                </p:txBody>
              </p:sp>
              <p:grpSp>
                <p:nvGrpSpPr>
                  <p:cNvPr id="33" name="Group 32"/>
                  <p:cNvGrpSpPr/>
                  <p:nvPr/>
                </p:nvGrpSpPr>
                <p:grpSpPr>
                  <a:xfrm>
                    <a:off x="882848" y="786283"/>
                    <a:ext cx="1610878" cy="347695"/>
                    <a:chOff x="9433662" y="1656982"/>
                    <a:chExt cx="1276696" cy="510835"/>
                  </a:xfrm>
                </p:grpSpPr>
                <p:sp>
                  <p:nvSpPr>
                    <p:cNvPr id="34" name="Rounded Rectangle 33"/>
                    <p:cNvSpPr/>
                    <p:nvPr/>
                  </p:nvSpPr>
                  <p:spPr>
                    <a:xfrm>
                      <a:off x="10051632" y="1663735"/>
                      <a:ext cx="658726" cy="504082"/>
                    </a:xfrm>
                    <a:prstGeom prst="roundRect">
                      <a:avLst/>
                    </a:prstGeom>
                    <a:solidFill>
                      <a:srgbClr val="FF339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</a:rPr>
                        <a:t>App2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35" name="Rounded Rectangle 34"/>
                    <p:cNvSpPr/>
                    <p:nvPr/>
                  </p:nvSpPr>
                  <p:spPr>
                    <a:xfrm>
                      <a:off x="9433662" y="1656982"/>
                      <a:ext cx="556284" cy="504082"/>
                    </a:xfrm>
                    <a:prstGeom prst="roundRect">
                      <a:avLst/>
                    </a:prstGeom>
                    <a:solidFill>
                      <a:srgbClr val="FFC00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</a:rPr>
                        <a:t>Libs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</p:grpSp>
        </p:grpSp>
      </p:grpSp>
    </p:spTree>
    <p:extLst>
      <p:ext uri="{BB962C8B-B14F-4D97-AF65-F5344CB8AC3E}">
        <p14:creationId xmlns:p14="http://schemas.microsoft.com/office/powerpoint/2010/main" val="983882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696" y="304800"/>
            <a:ext cx="1581150" cy="381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9583" y="-187391"/>
            <a:ext cx="3587742" cy="318160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984378" y="560981"/>
            <a:ext cx="4204446" cy="57374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</a:rPr>
              <a:t>TAG: WITH_BUTTON   1a5eb8b4</a:t>
            </a:r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992879" y="1180384"/>
            <a:ext cx="4204446" cy="57374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</a:rPr>
              <a:t>TAG: WITHOUT_BUTTON   c1e4be4b</a:t>
            </a:r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8" name="Oval Callout 7"/>
          <p:cNvSpPr/>
          <p:nvPr/>
        </p:nvSpPr>
        <p:spPr>
          <a:xfrm>
            <a:off x="1538288" y="25979"/>
            <a:ext cx="2728912" cy="1936376"/>
          </a:xfrm>
          <a:prstGeom prst="wedgeEllipseCallou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chemeClr val="tx1"/>
                </a:solidFill>
              </a:rPr>
              <a:t>I WANT BUTTON</a:t>
            </a:r>
            <a:endParaRPr lang="en-US" sz="2800" b="1" dirty="0">
              <a:solidFill>
                <a:schemeClr val="tx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2443" y="115700"/>
            <a:ext cx="2445318" cy="137752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2443" y="693279"/>
            <a:ext cx="2445318" cy="137752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6963" y="3816350"/>
            <a:ext cx="2147047" cy="3041650"/>
          </a:xfrm>
          <a:prstGeom prst="rect">
            <a:avLst/>
          </a:prstGeom>
        </p:spPr>
      </p:pic>
      <p:sp>
        <p:nvSpPr>
          <p:cNvPr id="13" name="Oval Callout 12"/>
          <p:cNvSpPr/>
          <p:nvPr/>
        </p:nvSpPr>
        <p:spPr>
          <a:xfrm>
            <a:off x="10343956" y="2778883"/>
            <a:ext cx="1670054" cy="1037467"/>
          </a:xfrm>
          <a:prstGeom prst="wedgeEllipseCallou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chemeClr val="tx1"/>
                </a:solidFill>
              </a:rPr>
              <a:t>OK</a:t>
            </a:r>
            <a:endParaRPr lang="en-US" sz="2800" b="1" dirty="0">
              <a:solidFill>
                <a:schemeClr val="tx1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5365" y="2294888"/>
            <a:ext cx="7511959" cy="4563112"/>
          </a:xfrm>
          <a:prstGeom prst="rect">
            <a:avLst/>
          </a:prstGeom>
        </p:spPr>
      </p:pic>
      <p:sp>
        <p:nvSpPr>
          <p:cNvPr id="16" name="Oval Callout 15"/>
          <p:cNvSpPr/>
          <p:nvPr/>
        </p:nvSpPr>
        <p:spPr>
          <a:xfrm>
            <a:off x="1538288" y="-1756"/>
            <a:ext cx="2728912" cy="1936376"/>
          </a:xfrm>
          <a:prstGeom prst="wedgeEllipseCallou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chemeClr val="tx1"/>
                </a:solidFill>
              </a:rPr>
              <a:t>NO BUTTON!</a:t>
            </a:r>
            <a:endParaRPr lang="en-US" sz="2800" b="1" dirty="0">
              <a:solidFill>
                <a:schemeClr val="tx1"/>
              </a:solidFill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8557" y="2277921"/>
            <a:ext cx="7418552" cy="4564320"/>
          </a:xfrm>
          <a:prstGeom prst="rect">
            <a:avLst/>
          </a:prstGeom>
        </p:spPr>
      </p:pic>
      <p:sp>
        <p:nvSpPr>
          <p:cNvPr id="15" name="Notched Right Arrow 14"/>
          <p:cNvSpPr/>
          <p:nvPr/>
        </p:nvSpPr>
        <p:spPr>
          <a:xfrm>
            <a:off x="1039906" y="3675529"/>
            <a:ext cx="1129553" cy="717177"/>
          </a:xfrm>
          <a:prstGeom prst="notched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Notched Right Arrow 17"/>
          <p:cNvSpPr/>
          <p:nvPr/>
        </p:nvSpPr>
        <p:spPr>
          <a:xfrm>
            <a:off x="1039906" y="3672915"/>
            <a:ext cx="1129553" cy="719791"/>
          </a:xfrm>
          <a:prstGeom prst="notched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103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1.85185E-6 L -0.18815 0.00509 L -0.18815 0.59074 " pathEditMode="relative" ptsTypes="AAA">
                                      <p:cBhvr>
                                        <p:cTn id="2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1"/>
                                            </p:cond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5.92593E-6 L -0.18815 0.00763 L -0.18672 0.47824 " pathEditMode="relative" ptsTypes="AAA">
                                      <p:cBhvr>
                                        <p:cTn id="47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46"/>
                                            </p:cond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3" grpId="0" animBg="1"/>
      <p:bldP spid="16" grpId="0" animBg="1"/>
      <p:bldP spid="15" grpId="0" animBg="1"/>
      <p:bldP spid="15" grpId="1" animBg="1"/>
      <p:bldP spid="18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://img.scoop.it/1nNoIXGkJiDax7l5g5GxH7nTzqrqzN7Y9aBZTaXoQ8Q=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399" y="1020948"/>
            <a:ext cx="9849037" cy="5139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1990165" y="5056093"/>
            <a:ext cx="7763435" cy="466165"/>
          </a:xfrm>
          <a:prstGeom prst="rect">
            <a:avLst/>
          </a:prstGeom>
          <a:solidFill>
            <a:srgbClr val="66FF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err="1" smtClean="0">
                <a:solidFill>
                  <a:schemeClr val="tx1"/>
                </a:solidFill>
              </a:rPr>
              <a:t>dthoverlay</a:t>
            </a:r>
            <a:endParaRPr lang="en-US" sz="3200" b="1" dirty="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781363" y="3388659"/>
            <a:ext cx="1362636" cy="46195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5000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5852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routing mesh diagra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8193"/>
            <a:ext cx="12096206" cy="6387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6411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https://www.guru99.com/images/1/040419_0544_PuppetTutor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093" y="220849"/>
            <a:ext cx="11139954" cy="6600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3693459" y="0"/>
            <a:ext cx="1918447" cy="68212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7584142" y="-1"/>
            <a:ext cx="2393576" cy="68212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383307" y="292566"/>
            <a:ext cx="2393576" cy="4783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383307" y="2932237"/>
            <a:ext cx="2393576" cy="4783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383307" y="5518121"/>
            <a:ext cx="2393576" cy="4783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loud 4"/>
          <p:cNvSpPr/>
          <p:nvPr/>
        </p:nvSpPr>
        <p:spPr>
          <a:xfrm>
            <a:off x="7776883" y="2761129"/>
            <a:ext cx="2030505" cy="1506071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Sends Certificates</a:t>
            </a:r>
          </a:p>
          <a:p>
            <a:pPr algn="ctr"/>
            <a:r>
              <a:rPr lang="en-US" dirty="0" smtClean="0"/>
              <a:t>To master</a:t>
            </a:r>
            <a:endParaRPr lang="en-US" dirty="0"/>
          </a:p>
        </p:txBody>
      </p:sp>
      <p:sp>
        <p:nvSpPr>
          <p:cNvPr id="11" name="Cloud 10"/>
          <p:cNvSpPr/>
          <p:nvPr/>
        </p:nvSpPr>
        <p:spPr>
          <a:xfrm>
            <a:off x="983877" y="5004284"/>
            <a:ext cx="2030505" cy="1506071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Master</a:t>
            </a:r>
          </a:p>
          <a:p>
            <a:pPr algn="ctr"/>
            <a:r>
              <a:rPr lang="en-US" dirty="0" smtClean="0"/>
              <a:t>Signs the certificates</a:t>
            </a:r>
          </a:p>
        </p:txBody>
      </p:sp>
      <p:sp>
        <p:nvSpPr>
          <p:cNvPr id="10" name="Rectangle 9"/>
          <p:cNvSpPr/>
          <p:nvPr/>
        </p:nvSpPr>
        <p:spPr>
          <a:xfrm>
            <a:off x="5383307" y="0"/>
            <a:ext cx="2393576" cy="68212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5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6" grpId="1" animBg="1"/>
      <p:bldP spid="7" grpId="0" animBg="1"/>
      <p:bldP spid="8" grpId="0" animBg="1"/>
      <p:bldP spid="9" grpId="0" animBg="1"/>
      <p:bldP spid="5" grpId="0" animBg="1"/>
      <p:bldP spid="11" grpId="0" animBg="1"/>
      <p:bldP spid="11" grpId="1" animBg="1"/>
      <p:bldP spid="10" grpId="0" animBg="1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https://www.guru99.com/images/1/040419_0544_PuppetTutor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540" y="459628"/>
            <a:ext cx="10476566" cy="6063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0300" y="599300"/>
            <a:ext cx="1211570" cy="121157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0300" y="2885615"/>
            <a:ext cx="1211570" cy="121157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0300" y="4875465"/>
            <a:ext cx="1211570" cy="1211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660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4.44444E-6 L -0.56836 0.284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424" y="14213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5"/>
                                            </p:cond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2.22222E-6 L -0.56094 -0.02547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047" y="-1273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7"/>
                                            </p:cond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4.07407E-6 L -0.55651 -0.31018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826" y="-15509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9"/>
                                            </p:cond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https://www.guru99.com/images/1/040419_0544_PuppetTutor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539" y="150346"/>
            <a:ext cx="10279343" cy="6329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9628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https://www.guru99.com/images/1/040419_0544_PuppetTutor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679" y="183964"/>
            <a:ext cx="10404849" cy="6468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9306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https://www.guru99.com/images/1/040419_0544_PuppetTutor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57" y="570284"/>
            <a:ext cx="10781366" cy="5929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0522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881" y="896050"/>
            <a:ext cx="2605157" cy="141810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0719" y="896050"/>
            <a:ext cx="2605157" cy="141810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2557" y="896050"/>
            <a:ext cx="2605157" cy="141810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4395" y="895210"/>
            <a:ext cx="2605157" cy="141810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6232" y="895210"/>
            <a:ext cx="2605157" cy="1418104"/>
          </a:xfrm>
          <a:prstGeom prst="rect">
            <a:avLst/>
          </a:prstGeom>
        </p:spPr>
      </p:pic>
      <p:cxnSp>
        <p:nvCxnSpPr>
          <p:cNvPr id="12" name="Elbow Connector 11"/>
          <p:cNvCxnSpPr/>
          <p:nvPr/>
        </p:nvCxnSpPr>
        <p:spPr>
          <a:xfrm rot="16200000" flipV="1">
            <a:off x="2845895" y="1351791"/>
            <a:ext cx="2174807" cy="4063675"/>
          </a:xfrm>
          <a:prstGeom prst="bentConnector3">
            <a:avLst>
              <a:gd name="adj1" fmla="val 50000"/>
            </a:avLst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" name="Elbow Connector 16"/>
          <p:cNvCxnSpPr/>
          <p:nvPr/>
        </p:nvCxnSpPr>
        <p:spPr>
          <a:xfrm rot="5400000" flipH="1" flipV="1">
            <a:off x="6909568" y="1368880"/>
            <a:ext cx="2174807" cy="4063675"/>
          </a:xfrm>
          <a:prstGeom prst="bentConnector3">
            <a:avLst>
              <a:gd name="adj1" fmla="val 50000"/>
            </a:avLst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8" name="Elbow Connector 17"/>
          <p:cNvCxnSpPr/>
          <p:nvPr/>
        </p:nvCxnSpPr>
        <p:spPr>
          <a:xfrm rot="16200000" flipV="1">
            <a:off x="3849389" y="2373215"/>
            <a:ext cx="2193576" cy="2037916"/>
          </a:xfrm>
          <a:prstGeom prst="bentConnector3">
            <a:avLst>
              <a:gd name="adj1" fmla="val 50000"/>
            </a:avLst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1" name="Elbow Connector 20"/>
          <p:cNvCxnSpPr/>
          <p:nvPr/>
        </p:nvCxnSpPr>
        <p:spPr>
          <a:xfrm rot="5400000" flipH="1" flipV="1">
            <a:off x="5894290" y="2363830"/>
            <a:ext cx="2193576" cy="2037916"/>
          </a:xfrm>
          <a:prstGeom prst="bentConnector3">
            <a:avLst>
              <a:gd name="adj1" fmla="val 50000"/>
            </a:avLst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2" name="Elbow Connector 21"/>
          <p:cNvCxnSpPr/>
          <p:nvPr/>
        </p:nvCxnSpPr>
        <p:spPr>
          <a:xfrm rot="16200000" flipV="1">
            <a:off x="4930321" y="3331040"/>
            <a:ext cx="2040756" cy="6984"/>
          </a:xfrm>
          <a:prstGeom prst="bentConnector3">
            <a:avLst>
              <a:gd name="adj1" fmla="val 50000"/>
            </a:avLst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5" name="Rounded Rectangular Callout 24"/>
          <p:cNvSpPr/>
          <p:nvPr/>
        </p:nvSpPr>
        <p:spPr>
          <a:xfrm>
            <a:off x="434943" y="3980329"/>
            <a:ext cx="3430485" cy="1524000"/>
          </a:xfrm>
          <a:prstGeom prst="wedgeRoundRectCallou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</a:rPr>
              <a:t>Need 5 virtual machines to be provisioned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26" name="Rounded Rectangular Callout 25"/>
          <p:cNvSpPr/>
          <p:nvPr/>
        </p:nvSpPr>
        <p:spPr>
          <a:xfrm>
            <a:off x="8017021" y="3980329"/>
            <a:ext cx="4093568" cy="797541"/>
          </a:xfrm>
          <a:prstGeom prst="wedgeRoundRectCallou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</a:rPr>
              <a:t>Install OS Patch in All Systems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3124025" y="3713489"/>
            <a:ext cx="2180664" cy="30211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3248585" y="3856924"/>
            <a:ext cx="1907277" cy="37458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172.31.29.234</a:t>
            </a:r>
          </a:p>
        </p:txBody>
      </p:sp>
      <p:sp>
        <p:nvSpPr>
          <p:cNvPr id="29" name="Rectangle 28"/>
          <p:cNvSpPr/>
          <p:nvPr/>
        </p:nvSpPr>
        <p:spPr>
          <a:xfrm>
            <a:off x="3248584" y="4320332"/>
            <a:ext cx="1907277" cy="37458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172.1.2.119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3248583" y="4777870"/>
            <a:ext cx="1907277" cy="37458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172.3.3.13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3260718" y="5217479"/>
            <a:ext cx="1907277" cy="37458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172.1.9.4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3260718" y="5675017"/>
            <a:ext cx="1907277" cy="37458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172.1.2.42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3248582" y="6132555"/>
            <a:ext cx="1907277" cy="37458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…………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947820" y="503540"/>
            <a:ext cx="1907277" cy="37458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172.31.29.234</a:t>
            </a:r>
          </a:p>
        </p:txBody>
      </p:sp>
      <p:sp>
        <p:nvSpPr>
          <p:cNvPr id="35" name="Rectangle 34"/>
          <p:cNvSpPr/>
          <p:nvPr/>
        </p:nvSpPr>
        <p:spPr>
          <a:xfrm>
            <a:off x="3003042" y="502700"/>
            <a:ext cx="1907277" cy="37458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172.1.2.119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5076193" y="499313"/>
            <a:ext cx="1907277" cy="37458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172.3.3.13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7095443" y="506972"/>
            <a:ext cx="1907277" cy="37458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172.1.9.4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9075170" y="500911"/>
            <a:ext cx="1907277" cy="37458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172.1.2.42</a:t>
            </a:r>
            <a:endParaRPr lang="en-US" b="1" dirty="0">
              <a:solidFill>
                <a:schemeClr val="tx1"/>
              </a:solidFill>
            </a:endParaRP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201" y="1038059"/>
            <a:ext cx="713420" cy="713420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4516" y="1037219"/>
            <a:ext cx="713420" cy="71342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6354" y="1061929"/>
            <a:ext cx="713420" cy="713420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8192" y="1046819"/>
            <a:ext cx="713420" cy="713420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0030" y="1063693"/>
            <a:ext cx="713420" cy="713420"/>
          </a:xfrm>
          <a:prstGeom prst="rect">
            <a:avLst/>
          </a:prstGeom>
        </p:spPr>
      </p:pic>
      <p:pic>
        <p:nvPicPr>
          <p:cNvPr id="1026" name="Picture 2" descr="Image result for confused computer carto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8715" y="3888372"/>
            <a:ext cx="2309270" cy="1761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Rounded Rectangular Callout 44"/>
          <p:cNvSpPr/>
          <p:nvPr/>
        </p:nvSpPr>
        <p:spPr>
          <a:xfrm>
            <a:off x="7993771" y="4954369"/>
            <a:ext cx="4058571" cy="797541"/>
          </a:xfrm>
          <a:prstGeom prst="wedgeRoundRectCallou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</a:rPr>
              <a:t>Deploy Application ex: leave system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46" name="Rounded Rectangular Callout 45"/>
          <p:cNvSpPr/>
          <p:nvPr/>
        </p:nvSpPr>
        <p:spPr>
          <a:xfrm>
            <a:off x="7993770" y="5937054"/>
            <a:ext cx="4058571" cy="797541"/>
          </a:xfrm>
          <a:prstGeom prst="wedgeRoundRectCallou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</a:rPr>
              <a:t>Security Compliance ex: firewall request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47" name="Rounded Rectangular Callout 46"/>
          <p:cNvSpPr/>
          <p:nvPr/>
        </p:nvSpPr>
        <p:spPr>
          <a:xfrm>
            <a:off x="397661" y="5799567"/>
            <a:ext cx="4058571" cy="797541"/>
          </a:xfrm>
          <a:prstGeom prst="wedgeRoundRectCallou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</a:rPr>
              <a:t>Orchestration ex: Shutdown 2,4 while upgrading 1,3,5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48" name="Oval 47"/>
          <p:cNvSpPr/>
          <p:nvPr/>
        </p:nvSpPr>
        <p:spPr>
          <a:xfrm>
            <a:off x="1586553" y="21885"/>
            <a:ext cx="596632" cy="468838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</a:rPr>
              <a:t>1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50" name="Oval 49"/>
          <p:cNvSpPr/>
          <p:nvPr/>
        </p:nvSpPr>
        <p:spPr>
          <a:xfrm>
            <a:off x="3652910" y="15093"/>
            <a:ext cx="596632" cy="468838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51" name="Oval 50"/>
          <p:cNvSpPr/>
          <p:nvPr/>
        </p:nvSpPr>
        <p:spPr>
          <a:xfrm>
            <a:off x="5719604" y="7286"/>
            <a:ext cx="596632" cy="468838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52" name="Oval 51"/>
          <p:cNvSpPr/>
          <p:nvPr/>
        </p:nvSpPr>
        <p:spPr>
          <a:xfrm>
            <a:off x="7785625" y="24477"/>
            <a:ext cx="596632" cy="468838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53" name="Oval 52"/>
          <p:cNvSpPr/>
          <p:nvPr/>
        </p:nvSpPr>
        <p:spPr>
          <a:xfrm>
            <a:off x="9765489" y="24376"/>
            <a:ext cx="596632" cy="468838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4236614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3" fill="hold">
                            <p:stCondLst>
                              <p:cond delay="0"/>
                            </p:stCondLst>
                            <p:childTnLst>
                              <p:par>
                                <p:cTn id="19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6" fill="hold">
                      <p:stCondLst>
                        <p:cond delay="indefinite"/>
                      </p:stCondLst>
                      <p:childTnLst>
                        <p:par>
                          <p:cTn id="197" fill="hold">
                            <p:stCondLst>
                              <p:cond delay="0"/>
                            </p:stCondLst>
                            <p:childTnLst>
                              <p:par>
                                <p:cTn id="19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>
                      <p:stCondLst>
                        <p:cond delay="indefinite"/>
                      </p:stCondLst>
                      <p:childTnLst>
                        <p:par>
                          <p:cTn id="210" fill="hold">
                            <p:stCondLst>
                              <p:cond delay="0"/>
                            </p:stCondLst>
                            <p:childTnLst>
                              <p:par>
                                <p:cTn id="2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7" fill="hold">
                      <p:stCondLst>
                        <p:cond delay="indefinite"/>
                      </p:stCondLst>
                      <p:childTnLst>
                        <p:par>
                          <p:cTn id="218" fill="hold">
                            <p:stCondLst>
                              <p:cond delay="0"/>
                            </p:stCondLst>
                            <p:childTnLst>
                              <p:par>
                                <p:cTn id="2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5" grpId="1" animBg="1"/>
      <p:bldP spid="26" grpId="0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  <p:bldP spid="34" grpId="0" animBg="1"/>
      <p:bldP spid="34" grpId="1" animBg="1"/>
      <p:bldP spid="35" grpId="0" animBg="1"/>
      <p:bldP spid="35" grpId="1" animBg="1"/>
      <p:bldP spid="36" grpId="0" animBg="1"/>
      <p:bldP spid="36" grpId="1" animBg="1"/>
      <p:bldP spid="37" grpId="0" animBg="1"/>
      <p:bldP spid="37" grpId="1" animBg="1"/>
      <p:bldP spid="38" grpId="0" animBg="1"/>
      <p:bldP spid="38" grpId="1" animBg="1"/>
      <p:bldP spid="45" grpId="0" animBg="1"/>
      <p:bldP spid="46" grpId="0" animBg="1"/>
      <p:bldP spid="47" grpId="0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4779974" y="4526418"/>
            <a:ext cx="2368191" cy="1418104"/>
            <a:chOff x="5510299" y="5423503"/>
            <a:chExt cx="2368191" cy="1418104"/>
          </a:xfrm>
        </p:grpSpPr>
        <p:pic>
          <p:nvPicPr>
            <p:cNvPr id="44" name="Picture 4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0299" y="5423503"/>
              <a:ext cx="2368191" cy="1418104"/>
            </a:xfrm>
            <a:prstGeom prst="rect">
              <a:avLst/>
            </a:prstGeom>
          </p:spPr>
        </p:pic>
        <p:pic>
          <p:nvPicPr>
            <p:cNvPr id="49" name="Picture 2" descr="Image result for ansible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19604" y="5652211"/>
              <a:ext cx="1995004" cy="5696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881" y="896050"/>
            <a:ext cx="2605157" cy="141810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0719" y="896050"/>
            <a:ext cx="2605157" cy="141810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2557" y="896050"/>
            <a:ext cx="2605157" cy="141810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4395" y="895210"/>
            <a:ext cx="2605157" cy="141810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6232" y="895210"/>
            <a:ext cx="2605157" cy="1418104"/>
          </a:xfrm>
          <a:prstGeom prst="rect">
            <a:avLst/>
          </a:prstGeom>
        </p:spPr>
      </p:pic>
      <p:cxnSp>
        <p:nvCxnSpPr>
          <p:cNvPr id="12" name="Elbow Connector 11"/>
          <p:cNvCxnSpPr/>
          <p:nvPr/>
        </p:nvCxnSpPr>
        <p:spPr>
          <a:xfrm rot="16200000" flipV="1">
            <a:off x="2845895" y="1351791"/>
            <a:ext cx="2174807" cy="4063675"/>
          </a:xfrm>
          <a:prstGeom prst="bentConnector3">
            <a:avLst>
              <a:gd name="adj1" fmla="val 50000"/>
            </a:avLst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" name="Elbow Connector 16"/>
          <p:cNvCxnSpPr/>
          <p:nvPr/>
        </p:nvCxnSpPr>
        <p:spPr>
          <a:xfrm rot="5400000" flipH="1" flipV="1">
            <a:off x="6909568" y="1350951"/>
            <a:ext cx="2174807" cy="4063675"/>
          </a:xfrm>
          <a:prstGeom prst="bentConnector3">
            <a:avLst>
              <a:gd name="adj1" fmla="val 50000"/>
            </a:avLst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8" name="Elbow Connector 17"/>
          <p:cNvCxnSpPr/>
          <p:nvPr/>
        </p:nvCxnSpPr>
        <p:spPr>
          <a:xfrm rot="16200000" flipV="1">
            <a:off x="3849389" y="2373215"/>
            <a:ext cx="2193576" cy="2037916"/>
          </a:xfrm>
          <a:prstGeom prst="bentConnector3">
            <a:avLst>
              <a:gd name="adj1" fmla="val 50000"/>
            </a:avLst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1" name="Elbow Connector 20"/>
          <p:cNvCxnSpPr/>
          <p:nvPr/>
        </p:nvCxnSpPr>
        <p:spPr>
          <a:xfrm rot="5400000" flipH="1" flipV="1">
            <a:off x="5894290" y="2363830"/>
            <a:ext cx="2193576" cy="2037916"/>
          </a:xfrm>
          <a:prstGeom prst="bentConnector3">
            <a:avLst>
              <a:gd name="adj1" fmla="val 50000"/>
            </a:avLst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2" name="Elbow Connector 21"/>
          <p:cNvCxnSpPr/>
          <p:nvPr/>
        </p:nvCxnSpPr>
        <p:spPr>
          <a:xfrm rot="16200000" flipV="1">
            <a:off x="4930321" y="3331040"/>
            <a:ext cx="2040756" cy="6984"/>
          </a:xfrm>
          <a:prstGeom prst="bentConnector3">
            <a:avLst>
              <a:gd name="adj1" fmla="val 50000"/>
            </a:avLst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5" name="Rounded Rectangular Callout 24"/>
          <p:cNvSpPr/>
          <p:nvPr/>
        </p:nvSpPr>
        <p:spPr>
          <a:xfrm>
            <a:off x="72247" y="3829733"/>
            <a:ext cx="4142109" cy="686285"/>
          </a:xfrm>
          <a:prstGeom prst="wedgeRoundRectCallou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</a:rPr>
              <a:t>Need 5 virtual machines to be provisioned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26" name="Rounded Rectangular Callout 25"/>
          <p:cNvSpPr/>
          <p:nvPr/>
        </p:nvSpPr>
        <p:spPr>
          <a:xfrm>
            <a:off x="8017021" y="3980329"/>
            <a:ext cx="4093568" cy="797541"/>
          </a:xfrm>
          <a:prstGeom prst="wedgeRoundRectCallou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</a:rPr>
              <a:t>Install OS Patch in All Systems</a:t>
            </a:r>
            <a:endParaRPr lang="en-US" sz="2400" b="1" dirty="0">
              <a:solidFill>
                <a:schemeClr val="tx1"/>
              </a:solidFill>
            </a:endParaRP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1272" y="1038059"/>
            <a:ext cx="713420" cy="713420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4516" y="1037219"/>
            <a:ext cx="713420" cy="71342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6354" y="1061929"/>
            <a:ext cx="713420" cy="713420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8192" y="1046819"/>
            <a:ext cx="713420" cy="713420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0030" y="1063693"/>
            <a:ext cx="713420" cy="713420"/>
          </a:xfrm>
          <a:prstGeom prst="rect">
            <a:avLst/>
          </a:prstGeom>
        </p:spPr>
      </p:pic>
      <p:sp>
        <p:nvSpPr>
          <p:cNvPr id="45" name="Rounded Rectangular Callout 44"/>
          <p:cNvSpPr/>
          <p:nvPr/>
        </p:nvSpPr>
        <p:spPr>
          <a:xfrm>
            <a:off x="8047558" y="4954369"/>
            <a:ext cx="4058571" cy="797541"/>
          </a:xfrm>
          <a:prstGeom prst="wedgeRoundRectCallou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</a:rPr>
              <a:t>Deploy Application ex: leave system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46" name="Rounded Rectangular Callout 45"/>
          <p:cNvSpPr/>
          <p:nvPr/>
        </p:nvSpPr>
        <p:spPr>
          <a:xfrm>
            <a:off x="8029628" y="5937054"/>
            <a:ext cx="4058571" cy="797541"/>
          </a:xfrm>
          <a:prstGeom prst="wedgeRoundRectCallou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</a:rPr>
              <a:t>Security Compliance ex: firewall request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47" name="Rounded Rectangular Callout 46"/>
          <p:cNvSpPr/>
          <p:nvPr/>
        </p:nvSpPr>
        <p:spPr>
          <a:xfrm>
            <a:off x="102268" y="5082149"/>
            <a:ext cx="3379654" cy="1229004"/>
          </a:xfrm>
          <a:prstGeom prst="wedgeRoundRectCallou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</a:rPr>
              <a:t>Orchestration </a:t>
            </a:r>
          </a:p>
          <a:p>
            <a:pPr algn="ctr"/>
            <a:r>
              <a:rPr lang="en-US" sz="2400" b="1" dirty="0" smtClean="0">
                <a:solidFill>
                  <a:schemeClr val="tx1"/>
                </a:solidFill>
              </a:rPr>
              <a:t>ex: Shutdown 2,4 while upgrading 1,3,5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48" name="Oval 47"/>
          <p:cNvSpPr/>
          <p:nvPr/>
        </p:nvSpPr>
        <p:spPr>
          <a:xfrm>
            <a:off x="1586553" y="21885"/>
            <a:ext cx="596632" cy="468838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</a:rPr>
              <a:t>1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50" name="Oval 49"/>
          <p:cNvSpPr/>
          <p:nvPr/>
        </p:nvSpPr>
        <p:spPr>
          <a:xfrm>
            <a:off x="3652910" y="15093"/>
            <a:ext cx="596632" cy="468838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51" name="Oval 50"/>
          <p:cNvSpPr/>
          <p:nvPr/>
        </p:nvSpPr>
        <p:spPr>
          <a:xfrm>
            <a:off x="5719604" y="7286"/>
            <a:ext cx="596632" cy="468838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52" name="Oval 51"/>
          <p:cNvSpPr/>
          <p:nvPr/>
        </p:nvSpPr>
        <p:spPr>
          <a:xfrm>
            <a:off x="7785625" y="24477"/>
            <a:ext cx="596632" cy="468838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53" name="Oval 52"/>
          <p:cNvSpPr/>
          <p:nvPr/>
        </p:nvSpPr>
        <p:spPr>
          <a:xfrm>
            <a:off x="9765489" y="24376"/>
            <a:ext cx="596632" cy="468838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5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3571480" y="5127135"/>
            <a:ext cx="1471584" cy="1488141"/>
            <a:chOff x="3570645" y="5127135"/>
            <a:chExt cx="1255206" cy="1488141"/>
          </a:xfrm>
        </p:grpSpPr>
        <p:pic>
          <p:nvPicPr>
            <p:cNvPr id="54" name="Picture 4" descr="Image result for file image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70645" y="5127135"/>
              <a:ext cx="1091912" cy="14881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/>
            <p:cNvSpPr txBox="1"/>
            <p:nvPr/>
          </p:nvSpPr>
          <p:spPr>
            <a:xfrm>
              <a:off x="3611672" y="5788542"/>
              <a:ext cx="1214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PLAYBOOK</a:t>
              </a:r>
              <a:endParaRPr lang="en-US" b="1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3594516" y="3545565"/>
            <a:ext cx="1320350" cy="1488141"/>
            <a:chOff x="3594516" y="3545565"/>
            <a:chExt cx="1320350" cy="1488141"/>
          </a:xfrm>
        </p:grpSpPr>
        <p:pic>
          <p:nvPicPr>
            <p:cNvPr id="2052" name="Picture 4" descr="Image result for file image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94516" y="3545565"/>
              <a:ext cx="1320350" cy="14881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/>
            <p:cNvSpPr txBox="1"/>
            <p:nvPr/>
          </p:nvSpPr>
          <p:spPr>
            <a:xfrm>
              <a:off x="3607392" y="4184143"/>
              <a:ext cx="13074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INVENTORY</a:t>
              </a:r>
              <a:endParaRPr 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27772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>
                      <p:stCondLst>
                        <p:cond delay="indefinite"/>
                      </p:stCondLst>
                      <p:childTnLst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>
                      <p:stCondLst>
                        <p:cond delay="indefinite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5" grpId="1" animBg="1"/>
      <p:bldP spid="26" grpId="0" animBg="1"/>
      <p:bldP spid="26" grpId="1" animBg="1"/>
      <p:bldP spid="45" grpId="0" animBg="1"/>
      <p:bldP spid="45" grpId="1" animBg="1"/>
      <p:bldP spid="46" grpId="0" animBg="1"/>
      <p:bldP spid="46" grpId="1" animBg="1"/>
      <p:bldP spid="47" grpId="0" animBg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86165" y="5576047"/>
            <a:ext cx="3926541" cy="681318"/>
          </a:xfrm>
        </p:spPr>
        <p:txBody>
          <a:bodyPr>
            <a:normAutofit lnSpcReduction="10000"/>
          </a:bodyPr>
          <a:lstStyle/>
          <a:p>
            <a:r>
              <a:rPr lang="en-US" sz="1800" dirty="0" smtClean="0"/>
              <a:t>LINUX – SSH</a:t>
            </a:r>
          </a:p>
          <a:p>
            <a:r>
              <a:rPr lang="en-US" sz="1800" dirty="0" smtClean="0"/>
              <a:t>WINDOWS – PowerShell Remoting</a:t>
            </a:r>
            <a:endParaRPr lang="en-US" sz="1800" dirty="0"/>
          </a:p>
        </p:txBody>
      </p:sp>
      <p:grpSp>
        <p:nvGrpSpPr>
          <p:cNvPr id="5" name="Group 4"/>
          <p:cNvGrpSpPr/>
          <p:nvPr/>
        </p:nvGrpSpPr>
        <p:grpSpPr>
          <a:xfrm>
            <a:off x="840784" y="985833"/>
            <a:ext cx="10674110" cy="1114450"/>
            <a:chOff x="798536" y="803994"/>
            <a:chExt cx="10674110" cy="111445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8536" y="803995"/>
              <a:ext cx="1628997" cy="1114449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33841" y="803995"/>
              <a:ext cx="1628997" cy="1114449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09925" y="803995"/>
              <a:ext cx="1628997" cy="111444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26787" y="803994"/>
              <a:ext cx="1628997" cy="1114449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43649" y="803994"/>
              <a:ext cx="1628997" cy="1114449"/>
            </a:xfrm>
            <a:prstGeom prst="rect">
              <a:avLst/>
            </a:prstGeom>
          </p:spPr>
        </p:pic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9925" y="5018822"/>
            <a:ext cx="1628997" cy="1114449"/>
          </a:xfrm>
          <a:prstGeom prst="rect">
            <a:avLst/>
          </a:prstGeom>
        </p:spPr>
      </p:pic>
      <p:sp>
        <p:nvSpPr>
          <p:cNvPr id="13" name="Content Placeholder 2"/>
          <p:cNvSpPr txBox="1">
            <a:spLocks/>
          </p:cNvSpPr>
          <p:nvPr/>
        </p:nvSpPr>
        <p:spPr>
          <a:xfrm>
            <a:off x="798536" y="488436"/>
            <a:ext cx="7628288" cy="57836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000" dirty="0" smtClean="0"/>
              <a:t>INVENTORY</a:t>
            </a:r>
            <a:endParaRPr lang="en-US" sz="4000" dirty="0"/>
          </a:p>
        </p:txBody>
      </p:sp>
      <p:sp>
        <p:nvSpPr>
          <p:cNvPr id="12" name="Oval Callout 11"/>
          <p:cNvSpPr/>
          <p:nvPr/>
        </p:nvSpPr>
        <p:spPr>
          <a:xfrm>
            <a:off x="5106716" y="3085891"/>
            <a:ext cx="3944469" cy="1810871"/>
          </a:xfrm>
          <a:prstGeom prst="wedgeEllipseCallou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HOW DO I KNOW THE INFORMATION ABOUT THE TARGET SYSTEMS</a:t>
            </a:r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2953051" y="4512193"/>
            <a:ext cx="1956758" cy="2127707"/>
            <a:chOff x="2346375" y="4765325"/>
            <a:chExt cx="2266305" cy="2103881"/>
          </a:xfrm>
        </p:grpSpPr>
        <p:pic>
          <p:nvPicPr>
            <p:cNvPr id="3076" name="Picture 4" descr="Image result for file icon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0500" y="4964206"/>
              <a:ext cx="1905000" cy="1905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Content Placeholder 2"/>
            <p:cNvSpPr txBox="1">
              <a:spLocks/>
            </p:cNvSpPr>
            <p:nvPr/>
          </p:nvSpPr>
          <p:spPr>
            <a:xfrm>
              <a:off x="2346375" y="4765325"/>
              <a:ext cx="2266305" cy="397761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85000" lnSpcReduction="1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400" dirty="0" smtClean="0"/>
                <a:t>INVENTORY FILE</a:t>
              </a:r>
              <a:endParaRPr lang="en-US" sz="2400" dirty="0"/>
            </a:p>
          </p:txBody>
        </p:sp>
      </p:grpSp>
      <p:sp>
        <p:nvSpPr>
          <p:cNvPr id="14" name="AutoShape 6" descr="Image result for ansibl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080" name="Picture 8" descr="Image result for ansibl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752963" y="5234802"/>
            <a:ext cx="442805" cy="442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3" name="Elbow Connector 32"/>
          <p:cNvCxnSpPr/>
          <p:nvPr/>
        </p:nvCxnSpPr>
        <p:spPr>
          <a:xfrm rot="5400000" flipH="1" flipV="1">
            <a:off x="5360975" y="2454779"/>
            <a:ext cx="3411342" cy="2184562"/>
          </a:xfrm>
          <a:prstGeom prst="bentConnector3">
            <a:avLst>
              <a:gd name="adj1" fmla="val 50000"/>
            </a:avLst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7" name="Elbow Connector 46"/>
          <p:cNvCxnSpPr/>
          <p:nvPr/>
        </p:nvCxnSpPr>
        <p:spPr>
          <a:xfrm rot="16200000" flipV="1">
            <a:off x="3166618" y="2451400"/>
            <a:ext cx="3411342" cy="2184562"/>
          </a:xfrm>
          <a:prstGeom prst="bentConnector3">
            <a:avLst>
              <a:gd name="adj1" fmla="val 50000"/>
            </a:avLst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8" name="Elbow Connector 57"/>
          <p:cNvCxnSpPr/>
          <p:nvPr/>
        </p:nvCxnSpPr>
        <p:spPr>
          <a:xfrm flipV="1">
            <a:off x="8158927" y="1882414"/>
            <a:ext cx="2275991" cy="1661266"/>
          </a:xfrm>
          <a:prstGeom prst="bentConnector3">
            <a:avLst>
              <a:gd name="adj1" fmla="val 99629"/>
            </a:avLst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4" name="Elbow Connector 63"/>
          <p:cNvCxnSpPr/>
          <p:nvPr/>
        </p:nvCxnSpPr>
        <p:spPr>
          <a:xfrm>
            <a:off x="1378570" y="1564197"/>
            <a:ext cx="2391642" cy="1979726"/>
          </a:xfrm>
          <a:prstGeom prst="bentConnector3">
            <a:avLst>
              <a:gd name="adj1" fmla="val -228"/>
            </a:avLst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 flipV="1">
            <a:off x="5974365" y="1864485"/>
            <a:ext cx="0" cy="1661266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3014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7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2.96296E-6 L 0.04635 0.04005 C 0.05599 0.04908 0.07057 0.05394 0.0858 0.05394 C 0.10312 0.05394 0.11705 0.04908 0.12669 0.04005 L 0.17317 -2.96296E-6 " pathEditMode="relative" rAng="0" ptsTypes="AAAAA">
                                      <p:cBhvr>
                                        <p:cTn id="18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659" y="2685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7"/>
                                            </p:cond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56805</TotalTime>
  <Words>4090</Words>
  <Application>Microsoft Office PowerPoint</Application>
  <PresentationFormat>Widescreen</PresentationFormat>
  <Paragraphs>1163</Paragraphs>
  <Slides>121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121</vt:i4>
      </vt:variant>
    </vt:vector>
  </HeadingPairs>
  <TitlesOfParts>
    <vt:vector size="127" baseType="lpstr">
      <vt:lpstr>Arial</vt:lpstr>
      <vt:lpstr>Calibri</vt:lpstr>
      <vt:lpstr>Calibri Light</vt:lpstr>
      <vt:lpstr>Consolas</vt:lpstr>
      <vt:lpstr>lato</vt:lpstr>
      <vt:lpstr>Office Theme</vt:lpstr>
      <vt:lpstr>DevOps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Computer understands only 0’s and 1’s</vt:lpstr>
      <vt:lpstr>PowerPoint Presentation</vt:lpstr>
      <vt:lpstr>What we will do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Maven Works</vt:lpstr>
      <vt:lpstr>PowerPoint Presentation</vt:lpstr>
      <vt:lpstr>How Maven Works</vt:lpstr>
      <vt:lpstr>Lets us add a plugin in pom</vt:lpstr>
      <vt:lpstr>PowerPoint Presentation</vt:lpstr>
      <vt:lpstr>Create a user Linux</vt:lpstr>
      <vt:lpstr>chmod</vt:lpstr>
      <vt:lpstr>chmod</vt:lpstr>
      <vt:lpstr>chmod</vt:lpstr>
      <vt:lpstr>Computer understands only 0’s and 1’s</vt:lpstr>
      <vt:lpstr>PowerPoint Presentation</vt:lpstr>
      <vt:lpstr>chmod</vt:lpstr>
      <vt:lpstr>PowerPoint Presentation</vt:lpstr>
      <vt:lpstr>PowerPoint Presentation</vt:lpstr>
      <vt:lpstr>Chown</vt:lpstr>
      <vt:lpstr>PowerPoint Presentation</vt:lpstr>
      <vt:lpstr>PowerPoint Presentation</vt:lpstr>
      <vt:lpstr>PowerPoint Presentation</vt:lpstr>
      <vt:lpstr>PowerPoint Presentation</vt:lpstr>
      <vt:lpstr>WHY JENKINS SLAVE</vt:lpstr>
      <vt:lpstr>JENKINS SLAVE</vt:lpstr>
      <vt:lpstr>Jenkins Plugins</vt:lpstr>
      <vt:lpstr>PowerPoint Presentation</vt:lpstr>
      <vt:lpstr>PowerPoint Presentation</vt:lpstr>
      <vt:lpstr>Jenkins DSL Plugin</vt:lpstr>
      <vt:lpstr>Jenkins Pipeline</vt:lpstr>
      <vt:lpstr>PowerPoint Presentation</vt:lpstr>
      <vt:lpstr>agent</vt:lpstr>
      <vt:lpstr>stages</vt:lpstr>
      <vt:lpstr>steps</vt:lpstr>
      <vt:lpstr>post</vt:lpstr>
      <vt:lpstr>environment</vt:lpstr>
      <vt:lpstr>options</vt:lpstr>
      <vt:lpstr>parameters</vt:lpstr>
      <vt:lpstr>triggers</vt:lpstr>
      <vt:lpstr>tools</vt:lpstr>
      <vt:lpstr>input</vt:lpstr>
      <vt:lpstr>when</vt:lpstr>
      <vt:lpstr>PowerPoint Presentation</vt:lpstr>
      <vt:lpstr>PowerPoint Presentation</vt:lpstr>
      <vt:lpstr>Virtualization</vt:lpstr>
      <vt:lpstr>Containerization</vt:lpstr>
      <vt:lpstr>Docker - Ease Of Use</vt:lpstr>
      <vt:lpstr>Docker - Ease Of Use</vt:lpstr>
      <vt:lpstr>Docker Engine</vt:lpstr>
      <vt:lpstr>Architecture</vt:lpstr>
      <vt:lpstr>Namespaces</vt:lpstr>
      <vt:lpstr>Namespaces</vt:lpstr>
      <vt:lpstr>Namespaces</vt:lpstr>
      <vt:lpstr>CGroups</vt:lpstr>
      <vt:lpstr>CGroups</vt:lpstr>
      <vt:lpstr>Union Mount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ANSIBLE PLAYBOOKS</vt:lpstr>
      <vt:lpstr>ANSIBLE Playbook</vt:lpstr>
      <vt:lpstr>Ansible Playbook</vt:lpstr>
      <vt:lpstr>Ansible Modules in Playbook</vt:lpstr>
      <vt:lpstr>RUN ANSIBLE</vt:lpstr>
      <vt:lpstr>MODULES</vt:lpstr>
      <vt:lpstr>PowerPoint Presentation</vt:lpstr>
      <vt:lpstr>VARIABLES</vt:lpstr>
      <vt:lpstr>CONDITIONALS</vt:lpstr>
      <vt:lpstr>LOOPS</vt:lpstr>
      <vt:lpstr>Include Tasks &amp; Variables</vt:lpstr>
      <vt:lpstr>Include Tasks &amp; Variables</vt:lpstr>
      <vt:lpstr>Roles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Cognizant Technology Solutions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Alluru, Jitendra (Cognizant)</dc:creator>
  <cp:lastModifiedBy>Alluru, Jitendra (Cognizant)</cp:lastModifiedBy>
  <cp:revision>888</cp:revision>
  <dcterms:created xsi:type="dcterms:W3CDTF">2019-03-26T16:16:47Z</dcterms:created>
  <dcterms:modified xsi:type="dcterms:W3CDTF">2019-05-06T03:43:22Z</dcterms:modified>
</cp:coreProperties>
</file>